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1" r:id="rId2"/>
    <p:sldId id="285" r:id="rId3"/>
    <p:sldId id="276" r:id="rId4"/>
    <p:sldId id="279" r:id="rId5"/>
    <p:sldId id="291" r:id="rId6"/>
    <p:sldId id="286" r:id="rId7"/>
    <p:sldId id="287" r:id="rId8"/>
    <p:sldId id="288" r:id="rId9"/>
    <p:sldId id="275" r:id="rId10"/>
    <p:sldId id="289" r:id="rId11"/>
    <p:sldId id="290" r:id="rId12"/>
    <p:sldId id="265" r:id="rId13"/>
    <p:sldId id="272" r:id="rId14"/>
    <p:sldId id="266" r:id="rId15"/>
    <p:sldId id="292" r:id="rId16"/>
    <p:sldId id="293" r:id="rId17"/>
    <p:sldId id="294" r:id="rId18"/>
    <p:sldId id="280" r:id="rId19"/>
    <p:sldId id="281" r:id="rId20"/>
    <p:sldId id="295" r:id="rId21"/>
    <p:sldId id="284" r:id="rId22"/>
    <p:sldId id="296" r:id="rId23"/>
    <p:sldId id="282" r:id="rId24"/>
    <p:sldId id="283" r:id="rId25"/>
    <p:sldId id="308" r:id="rId26"/>
    <p:sldId id="309" r:id="rId27"/>
    <p:sldId id="311" r:id="rId28"/>
    <p:sldId id="312" r:id="rId29"/>
    <p:sldId id="313" r:id="rId30"/>
    <p:sldId id="310" r:id="rId31"/>
    <p:sldId id="305" r:id="rId32"/>
    <p:sldId id="297" r:id="rId33"/>
    <p:sldId id="270" r:id="rId34"/>
    <p:sldId id="306" r:id="rId35"/>
    <p:sldId id="30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4" autoAdjust="0"/>
    <p:restoredTop sz="94640" autoAdjust="0"/>
  </p:normalViewPr>
  <p:slideViewPr>
    <p:cSldViewPr>
      <p:cViewPr varScale="1">
        <p:scale>
          <a:sx n="104" d="100"/>
          <a:sy n="104" d="100"/>
        </p:scale>
        <p:origin x="100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Compression (Original to Summary)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Length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Test Video 1</c:v>
                </c:pt>
                <c:pt idx="1">
                  <c:v>Test Video 2</c:v>
                </c:pt>
                <c:pt idx="2">
                  <c:v>Test Video 3</c:v>
                </c:pt>
                <c:pt idx="3">
                  <c:v>Test Video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240</c:v>
                </c:pt>
                <c:pt idx="1">
                  <c:v>310</c:v>
                </c:pt>
                <c:pt idx="2">
                  <c:v>485</c:v>
                </c:pt>
                <c:pt idx="3">
                  <c:v>1203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10-4A20-BFCC-C96D6FFC1E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Summary Length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Test Video 1</c:v>
                </c:pt>
                <c:pt idx="1">
                  <c:v>Test Video 2</c:v>
                </c:pt>
                <c:pt idx="2">
                  <c:v>Test Video 3</c:v>
                </c:pt>
                <c:pt idx="3">
                  <c:v>Test Video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63</c:v>
                </c:pt>
                <c:pt idx="1">
                  <c:v>85</c:v>
                </c:pt>
                <c:pt idx="2">
                  <c:v>108</c:v>
                </c:pt>
                <c:pt idx="3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10-4A20-BFCC-C96D6FFC1E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2922160"/>
        <c:axId val="612922488"/>
      </c:barChart>
      <c:catAx>
        <c:axId val="61292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922488"/>
        <c:crosses val="autoZero"/>
        <c:auto val="1"/>
        <c:lblAlgn val="ctr"/>
        <c:lblOffset val="100"/>
        <c:noMultiLvlLbl val="0"/>
      </c:catAx>
      <c:valAx>
        <c:axId val="612922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922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3D769-AD04-6643-8D18-CBEC597AD37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B37B1E-11A2-DB4D-8E03-D94BE33E4110}" type="pres">
      <dgm:prSet presAssocID="{4423D769-AD04-6643-8D18-CBEC597AD37C}" presName="Name0" presStyleCnt="0">
        <dgm:presLayoutVars>
          <dgm:dir/>
          <dgm:resizeHandles val="exact"/>
        </dgm:presLayoutVars>
      </dgm:prSet>
      <dgm:spPr/>
    </dgm:pt>
  </dgm:ptLst>
  <dgm:cxnLst>
    <dgm:cxn modelId="{79D661F3-8D63-114B-B58A-6A2DD913D3AB}" type="presOf" srcId="{4423D769-AD04-6643-8D18-CBEC597AD37C}" destId="{EEB37B1E-11A2-DB4D-8E03-D94BE33E411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69C877-FC55-4AD0-90A4-06FDA7DB21A9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C8DDA69A-1BDE-49A7-95CB-7625A5796B89}">
      <dgm:prSet phldrT="[Text]"/>
      <dgm:spPr/>
      <dgm:t>
        <a:bodyPr/>
        <a:lstStyle/>
        <a:p>
          <a:r>
            <a:rPr lang="en-US" dirty="0"/>
            <a:t>Background Masking</a:t>
          </a:r>
          <a:endParaRPr lang="en-IN" dirty="0"/>
        </a:p>
      </dgm:t>
    </dgm:pt>
    <dgm:pt modelId="{5617B4CC-1EA8-46A9-BFA2-52E4025D8D3B}" type="parTrans" cxnId="{44A7CC4E-DA3E-4C8E-B267-711F7F830557}">
      <dgm:prSet/>
      <dgm:spPr/>
      <dgm:t>
        <a:bodyPr/>
        <a:lstStyle/>
        <a:p>
          <a:endParaRPr lang="en-IN"/>
        </a:p>
      </dgm:t>
    </dgm:pt>
    <dgm:pt modelId="{4E184088-3CEE-4316-B4CF-20A152D752C1}" type="sibTrans" cxnId="{44A7CC4E-DA3E-4C8E-B267-711F7F830557}">
      <dgm:prSet/>
      <dgm:spPr/>
      <dgm:t>
        <a:bodyPr/>
        <a:lstStyle/>
        <a:p>
          <a:endParaRPr lang="en-IN"/>
        </a:p>
      </dgm:t>
    </dgm:pt>
    <dgm:pt modelId="{100C37E9-0E5D-4D34-9123-F29968D28621}">
      <dgm:prSet/>
      <dgm:spPr/>
      <dgm:t>
        <a:bodyPr/>
        <a:lstStyle/>
        <a:p>
          <a:r>
            <a:rPr lang="en-US" dirty="0"/>
            <a:t>Object Tubes computation and extraction </a:t>
          </a:r>
        </a:p>
      </dgm:t>
    </dgm:pt>
    <dgm:pt modelId="{0427C0C7-B773-429D-BBF7-FCCC35C81DA0}" type="parTrans" cxnId="{08F4853C-FA8D-4C40-AF66-D6D6012504CF}">
      <dgm:prSet/>
      <dgm:spPr/>
      <dgm:t>
        <a:bodyPr/>
        <a:lstStyle/>
        <a:p>
          <a:endParaRPr lang="en-IN"/>
        </a:p>
      </dgm:t>
    </dgm:pt>
    <dgm:pt modelId="{EE935246-9FB7-41C7-9000-49801749A06D}" type="sibTrans" cxnId="{08F4853C-FA8D-4C40-AF66-D6D6012504CF}">
      <dgm:prSet/>
      <dgm:spPr/>
      <dgm:t>
        <a:bodyPr/>
        <a:lstStyle/>
        <a:p>
          <a:endParaRPr lang="en-IN"/>
        </a:p>
      </dgm:t>
    </dgm:pt>
    <dgm:pt modelId="{5B85C36F-A84A-41DA-8C55-2209D3D003CA}">
      <dgm:prSet phldrT="[Text]"/>
      <dgm:spPr/>
      <dgm:t>
        <a:bodyPr/>
        <a:lstStyle/>
        <a:p>
          <a:r>
            <a:rPr lang="en-US" dirty="0"/>
            <a:t>Motion Detection</a:t>
          </a:r>
          <a:endParaRPr lang="en-IN" dirty="0"/>
        </a:p>
      </dgm:t>
    </dgm:pt>
    <dgm:pt modelId="{116BEDB3-851D-4224-B60F-6899307C4A95}" type="parTrans" cxnId="{D91F91AA-286C-4507-BEB9-7007717FB36F}">
      <dgm:prSet/>
      <dgm:spPr/>
      <dgm:t>
        <a:bodyPr/>
        <a:lstStyle/>
        <a:p>
          <a:endParaRPr lang="en-IN"/>
        </a:p>
      </dgm:t>
    </dgm:pt>
    <dgm:pt modelId="{06F04AAE-135E-40F3-A6C8-7FD04D98E151}" type="sibTrans" cxnId="{D91F91AA-286C-4507-BEB9-7007717FB36F}">
      <dgm:prSet/>
      <dgm:spPr/>
      <dgm:t>
        <a:bodyPr/>
        <a:lstStyle/>
        <a:p>
          <a:endParaRPr lang="en-IN"/>
        </a:p>
      </dgm:t>
    </dgm:pt>
    <dgm:pt modelId="{19A40360-4603-4ED3-B000-08AEC364B0AD}">
      <dgm:prSet phldrT="[Text]"/>
      <dgm:spPr/>
      <dgm:t>
        <a:bodyPr/>
        <a:lstStyle/>
        <a:p>
          <a:r>
            <a:rPr lang="en-US"/>
            <a:t>Object Detection and tagging</a:t>
          </a:r>
          <a:endParaRPr lang="en-US" dirty="0"/>
        </a:p>
      </dgm:t>
    </dgm:pt>
    <dgm:pt modelId="{5DB6DC01-C101-4D26-B711-2E50B255D00F}" type="parTrans" cxnId="{64CE624A-2332-4539-86C4-E501A1C1C304}">
      <dgm:prSet/>
      <dgm:spPr/>
      <dgm:t>
        <a:bodyPr/>
        <a:lstStyle/>
        <a:p>
          <a:endParaRPr lang="en-IN"/>
        </a:p>
      </dgm:t>
    </dgm:pt>
    <dgm:pt modelId="{AB7475C1-3FE7-40E3-82D5-08DC486D2A9F}" type="sibTrans" cxnId="{64CE624A-2332-4539-86C4-E501A1C1C304}">
      <dgm:prSet/>
      <dgm:spPr/>
      <dgm:t>
        <a:bodyPr/>
        <a:lstStyle/>
        <a:p>
          <a:endParaRPr lang="en-IN"/>
        </a:p>
      </dgm:t>
    </dgm:pt>
    <dgm:pt modelId="{FB2024BA-000B-452D-BF86-05A830036177}">
      <dgm:prSet phldrT="[Text]"/>
      <dgm:spPr/>
      <dgm:t>
        <a:bodyPr/>
        <a:lstStyle/>
        <a:p>
          <a:r>
            <a:rPr lang="en-US" dirty="0"/>
            <a:t>Footage and metadata storage</a:t>
          </a:r>
        </a:p>
      </dgm:t>
    </dgm:pt>
    <dgm:pt modelId="{D959400F-5577-423B-BE19-FC4003F506F1}" type="sibTrans" cxnId="{6B6D244E-44F5-40C8-A577-D84264AA5FD3}">
      <dgm:prSet/>
      <dgm:spPr/>
      <dgm:t>
        <a:bodyPr/>
        <a:lstStyle/>
        <a:p>
          <a:endParaRPr lang="en-IN"/>
        </a:p>
      </dgm:t>
    </dgm:pt>
    <dgm:pt modelId="{2903C075-9B35-4260-940A-3F8A126D0FDD}" type="parTrans" cxnId="{6B6D244E-44F5-40C8-A577-D84264AA5FD3}">
      <dgm:prSet/>
      <dgm:spPr/>
      <dgm:t>
        <a:bodyPr/>
        <a:lstStyle/>
        <a:p>
          <a:endParaRPr lang="en-IN"/>
        </a:p>
      </dgm:t>
    </dgm:pt>
    <dgm:pt modelId="{D8E24BF0-0D93-4B8D-9315-824C0D589F4E}" type="pres">
      <dgm:prSet presAssocID="{0D69C877-FC55-4AD0-90A4-06FDA7DB21A9}" presName="CompostProcess" presStyleCnt="0">
        <dgm:presLayoutVars>
          <dgm:dir/>
          <dgm:resizeHandles val="exact"/>
        </dgm:presLayoutVars>
      </dgm:prSet>
      <dgm:spPr/>
    </dgm:pt>
    <dgm:pt modelId="{F8B8286C-3D7F-4877-86F0-34A4C421D3D1}" type="pres">
      <dgm:prSet presAssocID="{0D69C877-FC55-4AD0-90A4-06FDA7DB21A9}" presName="arrow" presStyleLbl="bgShp" presStyleIdx="0" presStyleCnt="1"/>
      <dgm:spPr/>
    </dgm:pt>
    <dgm:pt modelId="{5D95DD2A-5A5C-4E2E-9A7F-E2F7E3CD6BD0}" type="pres">
      <dgm:prSet presAssocID="{0D69C877-FC55-4AD0-90A4-06FDA7DB21A9}" presName="linearProcess" presStyleCnt="0"/>
      <dgm:spPr/>
    </dgm:pt>
    <dgm:pt modelId="{5BD78A12-DB4E-4E5B-B94B-FFAE0975B322}" type="pres">
      <dgm:prSet presAssocID="{5B85C36F-A84A-41DA-8C55-2209D3D003CA}" presName="textNode" presStyleLbl="node1" presStyleIdx="0" presStyleCnt="5">
        <dgm:presLayoutVars>
          <dgm:bulletEnabled val="1"/>
        </dgm:presLayoutVars>
      </dgm:prSet>
      <dgm:spPr/>
    </dgm:pt>
    <dgm:pt modelId="{AA9472F9-F234-4D10-B28B-DAEAEE2C055D}" type="pres">
      <dgm:prSet presAssocID="{06F04AAE-135E-40F3-A6C8-7FD04D98E151}" presName="sibTrans" presStyleCnt="0"/>
      <dgm:spPr/>
    </dgm:pt>
    <dgm:pt modelId="{CA4CD366-44C6-45CC-A1D9-92CC8233922F}" type="pres">
      <dgm:prSet presAssocID="{C8DDA69A-1BDE-49A7-95CB-7625A5796B89}" presName="textNode" presStyleLbl="node1" presStyleIdx="1" presStyleCnt="5">
        <dgm:presLayoutVars>
          <dgm:bulletEnabled val="1"/>
        </dgm:presLayoutVars>
      </dgm:prSet>
      <dgm:spPr/>
    </dgm:pt>
    <dgm:pt modelId="{64F6B7A9-602A-4DE4-B879-9C39F38A01E4}" type="pres">
      <dgm:prSet presAssocID="{4E184088-3CEE-4316-B4CF-20A152D752C1}" presName="sibTrans" presStyleCnt="0"/>
      <dgm:spPr/>
    </dgm:pt>
    <dgm:pt modelId="{2919F06D-B9EF-4337-9CC1-1E7BEC2F5945}" type="pres">
      <dgm:prSet presAssocID="{100C37E9-0E5D-4D34-9123-F29968D28621}" presName="textNode" presStyleLbl="node1" presStyleIdx="2" presStyleCnt="5">
        <dgm:presLayoutVars>
          <dgm:bulletEnabled val="1"/>
        </dgm:presLayoutVars>
      </dgm:prSet>
      <dgm:spPr/>
    </dgm:pt>
    <dgm:pt modelId="{912C5BE0-B6BD-40FC-87C6-D6F5F8DCC68C}" type="pres">
      <dgm:prSet presAssocID="{EE935246-9FB7-41C7-9000-49801749A06D}" presName="sibTrans" presStyleCnt="0"/>
      <dgm:spPr/>
    </dgm:pt>
    <dgm:pt modelId="{C013A3C5-80D8-46AD-BFF3-C2EE2EF2BBBA}" type="pres">
      <dgm:prSet presAssocID="{19A40360-4603-4ED3-B000-08AEC364B0AD}" presName="textNode" presStyleLbl="node1" presStyleIdx="3" presStyleCnt="5">
        <dgm:presLayoutVars>
          <dgm:bulletEnabled val="1"/>
        </dgm:presLayoutVars>
      </dgm:prSet>
      <dgm:spPr/>
    </dgm:pt>
    <dgm:pt modelId="{ED78CA5B-30C3-43F3-BA69-43F00B64ABBB}" type="pres">
      <dgm:prSet presAssocID="{AB7475C1-3FE7-40E3-82D5-08DC486D2A9F}" presName="sibTrans" presStyleCnt="0"/>
      <dgm:spPr/>
    </dgm:pt>
    <dgm:pt modelId="{0872A6B5-8A1D-45BD-AFBD-38E7A8E862CD}" type="pres">
      <dgm:prSet presAssocID="{FB2024BA-000B-452D-BF86-05A83003617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8F4853C-FA8D-4C40-AF66-D6D6012504CF}" srcId="{0D69C877-FC55-4AD0-90A4-06FDA7DB21A9}" destId="{100C37E9-0E5D-4D34-9123-F29968D28621}" srcOrd="2" destOrd="0" parTransId="{0427C0C7-B773-429D-BBF7-FCCC35C81DA0}" sibTransId="{EE935246-9FB7-41C7-9000-49801749A06D}"/>
    <dgm:cxn modelId="{4CE6FA40-B183-4B85-9F66-C09CA0982539}" type="presOf" srcId="{5B85C36F-A84A-41DA-8C55-2209D3D003CA}" destId="{5BD78A12-DB4E-4E5B-B94B-FFAE0975B322}" srcOrd="0" destOrd="0" presId="urn:microsoft.com/office/officeart/2005/8/layout/hProcess9"/>
    <dgm:cxn modelId="{A4951960-DD73-42CA-B39A-52CC986B4FE7}" type="presOf" srcId="{C8DDA69A-1BDE-49A7-95CB-7625A5796B89}" destId="{CA4CD366-44C6-45CC-A1D9-92CC8233922F}" srcOrd="0" destOrd="0" presId="urn:microsoft.com/office/officeart/2005/8/layout/hProcess9"/>
    <dgm:cxn modelId="{64CE624A-2332-4539-86C4-E501A1C1C304}" srcId="{0D69C877-FC55-4AD0-90A4-06FDA7DB21A9}" destId="{19A40360-4603-4ED3-B000-08AEC364B0AD}" srcOrd="3" destOrd="0" parTransId="{5DB6DC01-C101-4D26-B711-2E50B255D00F}" sibTransId="{AB7475C1-3FE7-40E3-82D5-08DC486D2A9F}"/>
    <dgm:cxn modelId="{6B6D244E-44F5-40C8-A577-D84264AA5FD3}" srcId="{0D69C877-FC55-4AD0-90A4-06FDA7DB21A9}" destId="{FB2024BA-000B-452D-BF86-05A830036177}" srcOrd="4" destOrd="0" parTransId="{2903C075-9B35-4260-940A-3F8A126D0FDD}" sibTransId="{D959400F-5577-423B-BE19-FC4003F506F1}"/>
    <dgm:cxn modelId="{44A7CC4E-DA3E-4C8E-B267-711F7F830557}" srcId="{0D69C877-FC55-4AD0-90A4-06FDA7DB21A9}" destId="{C8DDA69A-1BDE-49A7-95CB-7625A5796B89}" srcOrd="1" destOrd="0" parTransId="{5617B4CC-1EA8-46A9-BFA2-52E4025D8D3B}" sibTransId="{4E184088-3CEE-4316-B4CF-20A152D752C1}"/>
    <dgm:cxn modelId="{3A23D18E-6460-438B-903F-7BB2F0D8E583}" type="presOf" srcId="{19A40360-4603-4ED3-B000-08AEC364B0AD}" destId="{C013A3C5-80D8-46AD-BFF3-C2EE2EF2BBBA}" srcOrd="0" destOrd="0" presId="urn:microsoft.com/office/officeart/2005/8/layout/hProcess9"/>
    <dgm:cxn modelId="{E955A3A3-83DB-4437-81F6-BDA08C48B1B0}" type="presOf" srcId="{100C37E9-0E5D-4D34-9123-F29968D28621}" destId="{2919F06D-B9EF-4337-9CC1-1E7BEC2F5945}" srcOrd="0" destOrd="0" presId="urn:microsoft.com/office/officeart/2005/8/layout/hProcess9"/>
    <dgm:cxn modelId="{D91F91AA-286C-4507-BEB9-7007717FB36F}" srcId="{0D69C877-FC55-4AD0-90A4-06FDA7DB21A9}" destId="{5B85C36F-A84A-41DA-8C55-2209D3D003CA}" srcOrd="0" destOrd="0" parTransId="{116BEDB3-851D-4224-B60F-6899307C4A95}" sibTransId="{06F04AAE-135E-40F3-A6C8-7FD04D98E151}"/>
    <dgm:cxn modelId="{30A12BE7-D84A-421D-BEC6-DE40C1D439E6}" type="presOf" srcId="{0D69C877-FC55-4AD0-90A4-06FDA7DB21A9}" destId="{D8E24BF0-0D93-4B8D-9315-824C0D589F4E}" srcOrd="0" destOrd="0" presId="urn:microsoft.com/office/officeart/2005/8/layout/hProcess9"/>
    <dgm:cxn modelId="{75402BE8-1845-4630-9F5F-7C2BB370BD7E}" type="presOf" srcId="{FB2024BA-000B-452D-BF86-05A830036177}" destId="{0872A6B5-8A1D-45BD-AFBD-38E7A8E862CD}" srcOrd="0" destOrd="0" presId="urn:microsoft.com/office/officeart/2005/8/layout/hProcess9"/>
    <dgm:cxn modelId="{42AA3CE0-5714-4497-9A90-2BF3A106A7E6}" type="presParOf" srcId="{D8E24BF0-0D93-4B8D-9315-824C0D589F4E}" destId="{F8B8286C-3D7F-4877-86F0-34A4C421D3D1}" srcOrd="0" destOrd="0" presId="urn:microsoft.com/office/officeart/2005/8/layout/hProcess9"/>
    <dgm:cxn modelId="{A1861BF1-9B47-4DBB-BE70-D71656074EDE}" type="presParOf" srcId="{D8E24BF0-0D93-4B8D-9315-824C0D589F4E}" destId="{5D95DD2A-5A5C-4E2E-9A7F-E2F7E3CD6BD0}" srcOrd="1" destOrd="0" presId="urn:microsoft.com/office/officeart/2005/8/layout/hProcess9"/>
    <dgm:cxn modelId="{24FF01C7-A9F5-452C-BA95-03F46AC4A687}" type="presParOf" srcId="{5D95DD2A-5A5C-4E2E-9A7F-E2F7E3CD6BD0}" destId="{5BD78A12-DB4E-4E5B-B94B-FFAE0975B322}" srcOrd="0" destOrd="0" presId="urn:microsoft.com/office/officeart/2005/8/layout/hProcess9"/>
    <dgm:cxn modelId="{61564CD3-9DF8-4783-9674-006B3CEA4864}" type="presParOf" srcId="{5D95DD2A-5A5C-4E2E-9A7F-E2F7E3CD6BD0}" destId="{AA9472F9-F234-4D10-B28B-DAEAEE2C055D}" srcOrd="1" destOrd="0" presId="urn:microsoft.com/office/officeart/2005/8/layout/hProcess9"/>
    <dgm:cxn modelId="{C32FCF39-727F-4404-81D8-39401AA9CFCB}" type="presParOf" srcId="{5D95DD2A-5A5C-4E2E-9A7F-E2F7E3CD6BD0}" destId="{CA4CD366-44C6-45CC-A1D9-92CC8233922F}" srcOrd="2" destOrd="0" presId="urn:microsoft.com/office/officeart/2005/8/layout/hProcess9"/>
    <dgm:cxn modelId="{EB653B3D-BB57-4D9B-86C8-EC45DD04EDE9}" type="presParOf" srcId="{5D95DD2A-5A5C-4E2E-9A7F-E2F7E3CD6BD0}" destId="{64F6B7A9-602A-4DE4-B879-9C39F38A01E4}" srcOrd="3" destOrd="0" presId="urn:microsoft.com/office/officeart/2005/8/layout/hProcess9"/>
    <dgm:cxn modelId="{4AB6AE3C-65AA-4F6B-8558-EBFEAE356DA3}" type="presParOf" srcId="{5D95DD2A-5A5C-4E2E-9A7F-E2F7E3CD6BD0}" destId="{2919F06D-B9EF-4337-9CC1-1E7BEC2F5945}" srcOrd="4" destOrd="0" presId="urn:microsoft.com/office/officeart/2005/8/layout/hProcess9"/>
    <dgm:cxn modelId="{C10090F6-76CB-45A8-B692-735D7B97888F}" type="presParOf" srcId="{5D95DD2A-5A5C-4E2E-9A7F-E2F7E3CD6BD0}" destId="{912C5BE0-B6BD-40FC-87C6-D6F5F8DCC68C}" srcOrd="5" destOrd="0" presId="urn:microsoft.com/office/officeart/2005/8/layout/hProcess9"/>
    <dgm:cxn modelId="{078085B4-96B8-4BA5-A0A8-488E87CBCC6D}" type="presParOf" srcId="{5D95DD2A-5A5C-4E2E-9A7F-E2F7E3CD6BD0}" destId="{C013A3C5-80D8-46AD-BFF3-C2EE2EF2BBBA}" srcOrd="6" destOrd="0" presId="urn:microsoft.com/office/officeart/2005/8/layout/hProcess9"/>
    <dgm:cxn modelId="{F0480E94-EE0D-49C1-ADF4-E33AF50A586B}" type="presParOf" srcId="{5D95DD2A-5A5C-4E2E-9A7F-E2F7E3CD6BD0}" destId="{ED78CA5B-30C3-43F3-BA69-43F00B64ABBB}" srcOrd="7" destOrd="0" presId="urn:microsoft.com/office/officeart/2005/8/layout/hProcess9"/>
    <dgm:cxn modelId="{248DE204-1E09-4C32-A4AF-ECBB33C6ED08}" type="presParOf" srcId="{5D95DD2A-5A5C-4E2E-9A7F-E2F7E3CD6BD0}" destId="{0872A6B5-8A1D-45BD-AFBD-38E7A8E862C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23D769-AD04-6643-8D18-CBEC597AD37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B37B1E-11A2-DB4D-8E03-D94BE33E4110}" type="pres">
      <dgm:prSet presAssocID="{4423D769-AD04-6643-8D18-CBEC597AD37C}" presName="Name0" presStyleCnt="0">
        <dgm:presLayoutVars>
          <dgm:dir/>
          <dgm:resizeHandles val="exact"/>
        </dgm:presLayoutVars>
      </dgm:prSet>
      <dgm:spPr/>
    </dgm:pt>
  </dgm:ptLst>
  <dgm:cxnLst>
    <dgm:cxn modelId="{79D661F3-8D63-114B-B58A-6A2DD913D3AB}" type="presOf" srcId="{4423D769-AD04-6643-8D18-CBEC597AD37C}" destId="{EEB37B1E-11A2-DB4D-8E03-D94BE33E411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69C877-FC55-4AD0-90A4-06FDA7DB21A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C23632C-D1DF-4BF6-AE8C-69F381A7D917}">
      <dgm:prSet/>
      <dgm:spPr/>
      <dgm:t>
        <a:bodyPr/>
        <a:lstStyle/>
        <a:p>
          <a:r>
            <a:rPr lang="en-US" dirty="0"/>
            <a:t>Tube Rearrangement</a:t>
          </a:r>
        </a:p>
      </dgm:t>
    </dgm:pt>
    <dgm:pt modelId="{7129B57E-F482-410E-85B4-EDEDF540A5DA}" type="parTrans" cxnId="{AD8A99A0-1479-4A25-BD8D-E1C989B8AFC0}">
      <dgm:prSet/>
      <dgm:spPr/>
      <dgm:t>
        <a:bodyPr/>
        <a:lstStyle/>
        <a:p>
          <a:endParaRPr lang="en-IN"/>
        </a:p>
      </dgm:t>
    </dgm:pt>
    <dgm:pt modelId="{722BD34E-9C02-4FE1-B33D-65DF442DDA4E}" type="sibTrans" cxnId="{AD8A99A0-1479-4A25-BD8D-E1C989B8AFC0}">
      <dgm:prSet/>
      <dgm:spPr/>
      <dgm:t>
        <a:bodyPr/>
        <a:lstStyle/>
        <a:p>
          <a:endParaRPr lang="en-IN"/>
        </a:p>
      </dgm:t>
    </dgm:pt>
    <dgm:pt modelId="{8A6F5044-3748-4E23-8624-5559062FC152}">
      <dgm:prSet/>
      <dgm:spPr/>
      <dgm:t>
        <a:bodyPr/>
        <a:lstStyle/>
        <a:p>
          <a:r>
            <a:rPr lang="en-US" dirty="0"/>
            <a:t>Blending tubes and background to create summary</a:t>
          </a:r>
        </a:p>
      </dgm:t>
    </dgm:pt>
    <dgm:pt modelId="{E28ADDAC-C7B8-4518-B228-3952F1926F57}" type="parTrans" cxnId="{D8607DAB-F8C0-45FF-B5FA-BC22AEBB7B68}">
      <dgm:prSet/>
      <dgm:spPr/>
      <dgm:t>
        <a:bodyPr/>
        <a:lstStyle/>
        <a:p>
          <a:endParaRPr lang="en-IN"/>
        </a:p>
      </dgm:t>
    </dgm:pt>
    <dgm:pt modelId="{D51607BF-03AF-41DC-89B2-D3AC7BCB4BF3}" type="sibTrans" cxnId="{D8607DAB-F8C0-45FF-B5FA-BC22AEBB7B68}">
      <dgm:prSet/>
      <dgm:spPr/>
      <dgm:t>
        <a:bodyPr/>
        <a:lstStyle/>
        <a:p>
          <a:endParaRPr lang="en-IN"/>
        </a:p>
      </dgm:t>
    </dgm:pt>
    <dgm:pt modelId="{B5BDB123-0461-4019-B683-79E7644BEA1B}">
      <dgm:prSet/>
      <dgm:spPr/>
      <dgm:t>
        <a:bodyPr/>
        <a:lstStyle/>
        <a:p>
          <a:r>
            <a:rPr lang="en-US" dirty="0"/>
            <a:t>Selection of tubes based on user query</a:t>
          </a:r>
        </a:p>
      </dgm:t>
    </dgm:pt>
    <dgm:pt modelId="{F3A19C77-849F-4A47-979F-FE8112AB0EF5}" type="parTrans" cxnId="{4F11DF18-C09C-44E8-BAA5-D6190CB77345}">
      <dgm:prSet/>
      <dgm:spPr/>
      <dgm:t>
        <a:bodyPr/>
        <a:lstStyle/>
        <a:p>
          <a:endParaRPr lang="en-IN"/>
        </a:p>
      </dgm:t>
    </dgm:pt>
    <dgm:pt modelId="{99F2273F-4147-48A4-A98A-C92CE3880559}" type="sibTrans" cxnId="{4F11DF18-C09C-44E8-BAA5-D6190CB77345}">
      <dgm:prSet/>
      <dgm:spPr/>
      <dgm:t>
        <a:bodyPr/>
        <a:lstStyle/>
        <a:p>
          <a:endParaRPr lang="en-IN"/>
        </a:p>
      </dgm:t>
    </dgm:pt>
    <dgm:pt modelId="{8A8923FB-73FE-4D1A-A4B5-5F9E4B554E10}">
      <dgm:prSet/>
      <dgm:spPr/>
      <dgm:t>
        <a:bodyPr/>
        <a:lstStyle/>
        <a:p>
          <a:r>
            <a:rPr lang="en-US" dirty="0"/>
            <a:t>Time-lapse background generation </a:t>
          </a:r>
        </a:p>
      </dgm:t>
    </dgm:pt>
    <dgm:pt modelId="{547B4D04-72D5-493B-926E-608F97C7266B}" type="parTrans" cxnId="{592A1E02-4BE1-449F-9E80-E2E8E7B97503}">
      <dgm:prSet/>
      <dgm:spPr/>
      <dgm:t>
        <a:bodyPr/>
        <a:lstStyle/>
        <a:p>
          <a:endParaRPr lang="en-IN"/>
        </a:p>
      </dgm:t>
    </dgm:pt>
    <dgm:pt modelId="{5E7347AD-70B9-4152-82DB-A8608C7195EF}" type="sibTrans" cxnId="{592A1E02-4BE1-449F-9E80-E2E8E7B97503}">
      <dgm:prSet/>
      <dgm:spPr/>
      <dgm:t>
        <a:bodyPr/>
        <a:lstStyle/>
        <a:p>
          <a:endParaRPr lang="en-IN"/>
        </a:p>
      </dgm:t>
    </dgm:pt>
    <dgm:pt modelId="{D8E24BF0-0D93-4B8D-9315-824C0D589F4E}" type="pres">
      <dgm:prSet presAssocID="{0D69C877-FC55-4AD0-90A4-06FDA7DB21A9}" presName="CompostProcess" presStyleCnt="0">
        <dgm:presLayoutVars>
          <dgm:dir/>
          <dgm:resizeHandles val="exact"/>
        </dgm:presLayoutVars>
      </dgm:prSet>
      <dgm:spPr/>
    </dgm:pt>
    <dgm:pt modelId="{F8B8286C-3D7F-4877-86F0-34A4C421D3D1}" type="pres">
      <dgm:prSet presAssocID="{0D69C877-FC55-4AD0-90A4-06FDA7DB21A9}" presName="arrow" presStyleLbl="bgShp" presStyleIdx="0" presStyleCnt="1"/>
      <dgm:spPr/>
    </dgm:pt>
    <dgm:pt modelId="{5D95DD2A-5A5C-4E2E-9A7F-E2F7E3CD6BD0}" type="pres">
      <dgm:prSet presAssocID="{0D69C877-FC55-4AD0-90A4-06FDA7DB21A9}" presName="linearProcess" presStyleCnt="0"/>
      <dgm:spPr/>
    </dgm:pt>
    <dgm:pt modelId="{48F2C9B5-6220-4F10-8CCA-FE47BB9311C1}" type="pres">
      <dgm:prSet presAssocID="{B5BDB123-0461-4019-B683-79E7644BEA1B}" presName="textNode" presStyleLbl="node1" presStyleIdx="0" presStyleCnt="4">
        <dgm:presLayoutVars>
          <dgm:bulletEnabled val="1"/>
        </dgm:presLayoutVars>
      </dgm:prSet>
      <dgm:spPr/>
    </dgm:pt>
    <dgm:pt modelId="{6AF86D9E-DD65-4FB4-8A7D-33A1540B4945}" type="pres">
      <dgm:prSet presAssocID="{99F2273F-4147-48A4-A98A-C92CE3880559}" presName="sibTrans" presStyleCnt="0"/>
      <dgm:spPr/>
    </dgm:pt>
    <dgm:pt modelId="{486991BD-38C1-45F9-80B2-35320BA23C44}" type="pres">
      <dgm:prSet presAssocID="{8C23632C-D1DF-4BF6-AE8C-69F381A7D917}" presName="textNode" presStyleLbl="node1" presStyleIdx="1" presStyleCnt="4">
        <dgm:presLayoutVars>
          <dgm:bulletEnabled val="1"/>
        </dgm:presLayoutVars>
      </dgm:prSet>
      <dgm:spPr/>
    </dgm:pt>
    <dgm:pt modelId="{49DA2393-CFEE-4927-B1BE-A3F6325CF53C}" type="pres">
      <dgm:prSet presAssocID="{722BD34E-9C02-4FE1-B33D-65DF442DDA4E}" presName="sibTrans" presStyleCnt="0"/>
      <dgm:spPr/>
    </dgm:pt>
    <dgm:pt modelId="{0A895833-F2D4-4E81-934C-A5C3CBEC9C07}" type="pres">
      <dgm:prSet presAssocID="{8A8923FB-73FE-4D1A-A4B5-5F9E4B554E10}" presName="textNode" presStyleLbl="node1" presStyleIdx="2" presStyleCnt="4">
        <dgm:presLayoutVars>
          <dgm:bulletEnabled val="1"/>
        </dgm:presLayoutVars>
      </dgm:prSet>
      <dgm:spPr/>
    </dgm:pt>
    <dgm:pt modelId="{9D22F4BB-6A55-44A3-B44C-EF7EE51C28E0}" type="pres">
      <dgm:prSet presAssocID="{5E7347AD-70B9-4152-82DB-A8608C7195EF}" presName="sibTrans" presStyleCnt="0"/>
      <dgm:spPr/>
    </dgm:pt>
    <dgm:pt modelId="{47D88CAF-E895-4420-AA52-906C40AB2A48}" type="pres">
      <dgm:prSet presAssocID="{8A6F5044-3748-4E23-8624-5559062FC15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92A1E02-4BE1-449F-9E80-E2E8E7B97503}" srcId="{0D69C877-FC55-4AD0-90A4-06FDA7DB21A9}" destId="{8A8923FB-73FE-4D1A-A4B5-5F9E4B554E10}" srcOrd="2" destOrd="0" parTransId="{547B4D04-72D5-493B-926E-608F97C7266B}" sibTransId="{5E7347AD-70B9-4152-82DB-A8608C7195EF}"/>
    <dgm:cxn modelId="{4F11DF18-C09C-44E8-BAA5-D6190CB77345}" srcId="{0D69C877-FC55-4AD0-90A4-06FDA7DB21A9}" destId="{B5BDB123-0461-4019-B683-79E7644BEA1B}" srcOrd="0" destOrd="0" parTransId="{F3A19C77-849F-4A47-979F-FE8112AB0EF5}" sibTransId="{99F2273F-4147-48A4-A98A-C92CE3880559}"/>
    <dgm:cxn modelId="{AD8A99A0-1479-4A25-BD8D-E1C989B8AFC0}" srcId="{0D69C877-FC55-4AD0-90A4-06FDA7DB21A9}" destId="{8C23632C-D1DF-4BF6-AE8C-69F381A7D917}" srcOrd="1" destOrd="0" parTransId="{7129B57E-F482-410E-85B4-EDEDF540A5DA}" sibTransId="{722BD34E-9C02-4FE1-B33D-65DF442DDA4E}"/>
    <dgm:cxn modelId="{298A55A3-9172-4D99-8ABA-62208FB026FA}" type="presOf" srcId="{8C23632C-D1DF-4BF6-AE8C-69F381A7D917}" destId="{486991BD-38C1-45F9-80B2-35320BA23C44}" srcOrd="0" destOrd="0" presId="urn:microsoft.com/office/officeart/2005/8/layout/hProcess9"/>
    <dgm:cxn modelId="{D8607DAB-F8C0-45FF-B5FA-BC22AEBB7B68}" srcId="{0D69C877-FC55-4AD0-90A4-06FDA7DB21A9}" destId="{8A6F5044-3748-4E23-8624-5559062FC152}" srcOrd="3" destOrd="0" parTransId="{E28ADDAC-C7B8-4518-B228-3952F1926F57}" sibTransId="{D51607BF-03AF-41DC-89B2-D3AC7BCB4BF3}"/>
    <dgm:cxn modelId="{E971D2B0-C53E-4453-8BAF-40664629860C}" type="presOf" srcId="{8A8923FB-73FE-4D1A-A4B5-5F9E4B554E10}" destId="{0A895833-F2D4-4E81-934C-A5C3CBEC9C07}" srcOrd="0" destOrd="0" presId="urn:microsoft.com/office/officeart/2005/8/layout/hProcess9"/>
    <dgm:cxn modelId="{045C36D4-F819-4D33-AD54-C321C4BD709D}" type="presOf" srcId="{B5BDB123-0461-4019-B683-79E7644BEA1B}" destId="{48F2C9B5-6220-4F10-8CCA-FE47BB9311C1}" srcOrd="0" destOrd="0" presId="urn:microsoft.com/office/officeart/2005/8/layout/hProcess9"/>
    <dgm:cxn modelId="{3D211BE3-0FEE-4ECD-9BAA-216C9767997E}" type="presOf" srcId="{8A6F5044-3748-4E23-8624-5559062FC152}" destId="{47D88CAF-E895-4420-AA52-906C40AB2A48}" srcOrd="0" destOrd="0" presId="urn:microsoft.com/office/officeart/2005/8/layout/hProcess9"/>
    <dgm:cxn modelId="{30A12BE7-D84A-421D-BEC6-DE40C1D439E6}" type="presOf" srcId="{0D69C877-FC55-4AD0-90A4-06FDA7DB21A9}" destId="{D8E24BF0-0D93-4B8D-9315-824C0D589F4E}" srcOrd="0" destOrd="0" presId="urn:microsoft.com/office/officeart/2005/8/layout/hProcess9"/>
    <dgm:cxn modelId="{42AA3CE0-5714-4497-9A90-2BF3A106A7E6}" type="presParOf" srcId="{D8E24BF0-0D93-4B8D-9315-824C0D589F4E}" destId="{F8B8286C-3D7F-4877-86F0-34A4C421D3D1}" srcOrd="0" destOrd="0" presId="urn:microsoft.com/office/officeart/2005/8/layout/hProcess9"/>
    <dgm:cxn modelId="{A1861BF1-9B47-4DBB-BE70-D71656074EDE}" type="presParOf" srcId="{D8E24BF0-0D93-4B8D-9315-824C0D589F4E}" destId="{5D95DD2A-5A5C-4E2E-9A7F-E2F7E3CD6BD0}" srcOrd="1" destOrd="0" presId="urn:microsoft.com/office/officeart/2005/8/layout/hProcess9"/>
    <dgm:cxn modelId="{CAA1C56A-3FDF-43B6-A607-00D683DFF8E0}" type="presParOf" srcId="{5D95DD2A-5A5C-4E2E-9A7F-E2F7E3CD6BD0}" destId="{48F2C9B5-6220-4F10-8CCA-FE47BB9311C1}" srcOrd="0" destOrd="0" presId="urn:microsoft.com/office/officeart/2005/8/layout/hProcess9"/>
    <dgm:cxn modelId="{A96CB043-13CD-424B-AB27-388AACFACC9D}" type="presParOf" srcId="{5D95DD2A-5A5C-4E2E-9A7F-E2F7E3CD6BD0}" destId="{6AF86D9E-DD65-4FB4-8A7D-33A1540B4945}" srcOrd="1" destOrd="0" presId="urn:microsoft.com/office/officeart/2005/8/layout/hProcess9"/>
    <dgm:cxn modelId="{CEC98C68-2A4D-41B6-A47A-E63055E2AAB8}" type="presParOf" srcId="{5D95DD2A-5A5C-4E2E-9A7F-E2F7E3CD6BD0}" destId="{486991BD-38C1-45F9-80B2-35320BA23C44}" srcOrd="2" destOrd="0" presId="urn:microsoft.com/office/officeart/2005/8/layout/hProcess9"/>
    <dgm:cxn modelId="{EB60AE42-3C5A-4E75-B593-5DAA438A4793}" type="presParOf" srcId="{5D95DD2A-5A5C-4E2E-9A7F-E2F7E3CD6BD0}" destId="{49DA2393-CFEE-4927-B1BE-A3F6325CF53C}" srcOrd="3" destOrd="0" presId="urn:microsoft.com/office/officeart/2005/8/layout/hProcess9"/>
    <dgm:cxn modelId="{FE5F8BEB-2AC4-4EBF-8DB5-262A289D4E23}" type="presParOf" srcId="{5D95DD2A-5A5C-4E2E-9A7F-E2F7E3CD6BD0}" destId="{0A895833-F2D4-4E81-934C-A5C3CBEC9C07}" srcOrd="4" destOrd="0" presId="urn:microsoft.com/office/officeart/2005/8/layout/hProcess9"/>
    <dgm:cxn modelId="{03A4A1C3-4142-48E7-A2E7-13ACEAE69717}" type="presParOf" srcId="{5D95DD2A-5A5C-4E2E-9A7F-E2F7E3CD6BD0}" destId="{9D22F4BB-6A55-44A3-B44C-EF7EE51C28E0}" srcOrd="5" destOrd="0" presId="urn:microsoft.com/office/officeart/2005/8/layout/hProcess9"/>
    <dgm:cxn modelId="{0E444C40-DD56-4F75-8B65-FF4E5A1E97A5}" type="presParOf" srcId="{5D95DD2A-5A5C-4E2E-9A7F-E2F7E3CD6BD0}" destId="{47D88CAF-E895-4420-AA52-906C40AB2A4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8286C-3D7F-4877-86F0-34A4C421D3D1}">
      <dsp:nvSpPr>
        <dsp:cNvPr id="0" name=""/>
        <dsp:cNvSpPr/>
      </dsp:nvSpPr>
      <dsp:spPr>
        <a:xfrm>
          <a:off x="535670" y="0"/>
          <a:ext cx="6070937" cy="44521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78A12-DB4E-4E5B-B94B-FFAE0975B322}">
      <dsp:nvSpPr>
        <dsp:cNvPr id="0" name=""/>
        <dsp:cNvSpPr/>
      </dsp:nvSpPr>
      <dsp:spPr>
        <a:xfrm>
          <a:off x="3138" y="1335641"/>
          <a:ext cx="1372308" cy="17808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Motion Detection</a:t>
          </a:r>
          <a:endParaRPr lang="en-IN" sz="1600" kern="1200" dirty="0"/>
        </a:p>
      </dsp:txBody>
      <dsp:txXfrm>
        <a:off x="70129" y="1402632"/>
        <a:ext cx="1238326" cy="1646873"/>
      </dsp:txXfrm>
    </dsp:sp>
    <dsp:sp modelId="{CA4CD366-44C6-45CC-A1D9-92CC8233922F}">
      <dsp:nvSpPr>
        <dsp:cNvPr id="0" name=""/>
        <dsp:cNvSpPr/>
      </dsp:nvSpPr>
      <dsp:spPr>
        <a:xfrm>
          <a:off x="1444062" y="1335641"/>
          <a:ext cx="1372308" cy="17808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Background Masking</a:t>
          </a:r>
          <a:endParaRPr lang="en-IN" sz="1600" kern="1200" dirty="0"/>
        </a:p>
      </dsp:txBody>
      <dsp:txXfrm>
        <a:off x="1511053" y="1402632"/>
        <a:ext cx="1238326" cy="1646873"/>
      </dsp:txXfrm>
    </dsp:sp>
    <dsp:sp modelId="{2919F06D-B9EF-4337-9CC1-1E7BEC2F5945}">
      <dsp:nvSpPr>
        <dsp:cNvPr id="0" name=""/>
        <dsp:cNvSpPr/>
      </dsp:nvSpPr>
      <dsp:spPr>
        <a:xfrm>
          <a:off x="2884985" y="1335641"/>
          <a:ext cx="1372308" cy="17808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 Tubes computation and extraction </a:t>
          </a:r>
        </a:p>
      </dsp:txBody>
      <dsp:txXfrm>
        <a:off x="2951976" y="1402632"/>
        <a:ext cx="1238326" cy="1646873"/>
      </dsp:txXfrm>
    </dsp:sp>
    <dsp:sp modelId="{C013A3C5-80D8-46AD-BFF3-C2EE2EF2BBBA}">
      <dsp:nvSpPr>
        <dsp:cNvPr id="0" name=""/>
        <dsp:cNvSpPr/>
      </dsp:nvSpPr>
      <dsp:spPr>
        <a:xfrm>
          <a:off x="4325908" y="1335641"/>
          <a:ext cx="1372308" cy="17808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Object Detection and tagging</a:t>
          </a:r>
          <a:endParaRPr lang="en-US" sz="1600" kern="1200" dirty="0"/>
        </a:p>
      </dsp:txBody>
      <dsp:txXfrm>
        <a:off x="4392899" y="1402632"/>
        <a:ext cx="1238326" cy="1646873"/>
      </dsp:txXfrm>
    </dsp:sp>
    <dsp:sp modelId="{0872A6B5-8A1D-45BD-AFBD-38E7A8E862CD}">
      <dsp:nvSpPr>
        <dsp:cNvPr id="0" name=""/>
        <dsp:cNvSpPr/>
      </dsp:nvSpPr>
      <dsp:spPr>
        <a:xfrm>
          <a:off x="5766832" y="1335641"/>
          <a:ext cx="1372308" cy="17808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Footage and metadata storage</a:t>
          </a:r>
        </a:p>
      </dsp:txBody>
      <dsp:txXfrm>
        <a:off x="5833823" y="1402632"/>
        <a:ext cx="1238326" cy="16468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8286C-3D7F-4877-86F0-34A4C421D3D1}">
      <dsp:nvSpPr>
        <dsp:cNvPr id="0" name=""/>
        <dsp:cNvSpPr/>
      </dsp:nvSpPr>
      <dsp:spPr>
        <a:xfrm>
          <a:off x="535670" y="0"/>
          <a:ext cx="6070937" cy="44521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2C9B5-6220-4F10-8CCA-FE47BB9311C1}">
      <dsp:nvSpPr>
        <dsp:cNvPr id="0" name=""/>
        <dsp:cNvSpPr/>
      </dsp:nvSpPr>
      <dsp:spPr>
        <a:xfrm>
          <a:off x="3574" y="1335641"/>
          <a:ext cx="1719308" cy="17808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Selection of tubes based on user query</a:t>
          </a:r>
        </a:p>
      </dsp:txBody>
      <dsp:txXfrm>
        <a:off x="87504" y="1419571"/>
        <a:ext cx="1551448" cy="1612995"/>
      </dsp:txXfrm>
    </dsp:sp>
    <dsp:sp modelId="{486991BD-38C1-45F9-80B2-35320BA23C44}">
      <dsp:nvSpPr>
        <dsp:cNvPr id="0" name=""/>
        <dsp:cNvSpPr/>
      </dsp:nvSpPr>
      <dsp:spPr>
        <a:xfrm>
          <a:off x="1808848" y="1335641"/>
          <a:ext cx="1719308" cy="178085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Tube Rearrangement</a:t>
          </a:r>
        </a:p>
      </dsp:txBody>
      <dsp:txXfrm>
        <a:off x="1892778" y="1419571"/>
        <a:ext cx="1551448" cy="1612995"/>
      </dsp:txXfrm>
    </dsp:sp>
    <dsp:sp modelId="{0A895833-F2D4-4E81-934C-A5C3CBEC9C07}">
      <dsp:nvSpPr>
        <dsp:cNvPr id="0" name=""/>
        <dsp:cNvSpPr/>
      </dsp:nvSpPr>
      <dsp:spPr>
        <a:xfrm>
          <a:off x="3614122" y="1335641"/>
          <a:ext cx="1719308" cy="178085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Time-lapse background generation </a:t>
          </a:r>
        </a:p>
      </dsp:txBody>
      <dsp:txXfrm>
        <a:off x="3698052" y="1419571"/>
        <a:ext cx="1551448" cy="1612995"/>
      </dsp:txXfrm>
    </dsp:sp>
    <dsp:sp modelId="{47D88CAF-E895-4420-AA52-906C40AB2A48}">
      <dsp:nvSpPr>
        <dsp:cNvPr id="0" name=""/>
        <dsp:cNvSpPr/>
      </dsp:nvSpPr>
      <dsp:spPr>
        <a:xfrm>
          <a:off x="5419396" y="1335641"/>
          <a:ext cx="1719308" cy="17808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Blending tubes and background to create summary</a:t>
          </a:r>
        </a:p>
      </dsp:txBody>
      <dsp:txXfrm>
        <a:off x="5503326" y="1419571"/>
        <a:ext cx="1551448" cy="161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CB76-4385-489F-AACC-E3EFE7080DD5}" type="datetimeFigureOut">
              <a:rPr lang="en-IN" smtClean="0"/>
              <a:pPr/>
              <a:t>15-05-2019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5F6DC-39B5-4606-9932-DE2216EC666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494" y="4342939"/>
            <a:ext cx="5487013" cy="41145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80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5F6DC-39B5-4606-9932-DE2216EC666F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58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5F6DC-39B5-4606-9932-DE2216EC666F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5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DE8EAB-F7B9-4B34-BEFA-7FA6C7F509CF}" type="datetime1">
              <a:rPr lang="en-IN" smtClean="0"/>
              <a:pPr/>
              <a:t>15-05-2019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C3658-9355-476C-8096-1C30BA89A323}" type="datetime1">
              <a:rPr lang="en-IN" smtClean="0"/>
              <a:pPr/>
              <a:t>15-05-2019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2279AD-F93D-4970-8E41-22F9382FEA65}" type="datetime1">
              <a:rPr lang="en-IN" smtClean="0"/>
              <a:pPr/>
              <a:t>15-05-2019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0E0391-EBFB-4EBE-A047-6033E7EC04DA}" type="datetime1">
              <a:rPr lang="en-IN" smtClean="0"/>
              <a:pPr/>
              <a:t>15-05-2019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14800DF-59B9-4D07-88A3-68F4488D6088}" type="datetime1">
              <a:rPr lang="en-IN" smtClean="0"/>
              <a:pPr/>
              <a:t>15-05-2019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D4E3C8-D3F2-42BF-BA49-699CDC340858}" type="datetime1">
              <a:rPr lang="en-IN" smtClean="0"/>
              <a:pPr/>
              <a:t>15-05-2019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IN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/>
              <a:t>2017-18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13BD88-B46A-4417-93A3-493A8B901304}" type="datetime1">
              <a:rPr lang="en-IN" smtClean="0"/>
              <a:pPr/>
              <a:t>15-05-2019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F6B383D-B6DD-4CF4-B050-92141955360F}" type="datetime1">
              <a:rPr lang="en-IN" smtClean="0"/>
              <a:pPr/>
              <a:t>15-05-2019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 userDrawn="1"/>
        </p:nvSpPr>
        <p:spPr>
          <a:xfrm>
            <a:off x="0" y="6453336"/>
            <a:ext cx="9144000" cy="36004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Dept. of CSE, RVCE                                                                                                                                                 2018-2019</a:t>
            </a:r>
            <a:endParaRPr kumimoji="0" lang="en-IN" sz="12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Freeform 9"/>
          <p:cNvSpPr>
            <a:spLocks/>
          </p:cNvSpPr>
          <p:nvPr userDrawn="1"/>
        </p:nvSpPr>
        <p:spPr bwMode="auto">
          <a:xfrm>
            <a:off x="0" y="7937"/>
            <a:ext cx="9144000" cy="6850063"/>
          </a:xfrm>
          <a:custGeom>
            <a:avLst/>
            <a:gdLst>
              <a:gd name="T0" fmla="*/ 2147483647 w 5757"/>
              <a:gd name="T1" fmla="*/ 2147483647 h 4315"/>
              <a:gd name="T2" fmla="*/ 2147483647 w 5757"/>
              <a:gd name="T3" fmla="*/ 2147483647 h 4315"/>
              <a:gd name="T4" fmla="*/ 2147483647 w 5757"/>
              <a:gd name="T5" fmla="*/ 2147483647 h 4315"/>
              <a:gd name="T6" fmla="*/ 2147483647 w 5757"/>
              <a:gd name="T7" fmla="*/ 2147483647 h 4315"/>
              <a:gd name="T8" fmla="*/ 2147483647 w 5757"/>
              <a:gd name="T9" fmla="*/ 2147483647 h 4315"/>
              <a:gd name="T10" fmla="*/ 0 w 5757"/>
              <a:gd name="T11" fmla="*/ 2147483647 h 4315"/>
              <a:gd name="T12" fmla="*/ 2147483647 w 5757"/>
              <a:gd name="T13" fmla="*/ 2147483647 h 4315"/>
              <a:gd name="T14" fmla="*/ 2147483647 w 5757"/>
              <a:gd name="T15" fmla="*/ 2147483647 h 4315"/>
              <a:gd name="T16" fmla="*/ 2147483647 w 5757"/>
              <a:gd name="T17" fmla="*/ 2147483647 h 4315"/>
              <a:gd name="T18" fmla="*/ 2147483647 w 5757"/>
              <a:gd name="T19" fmla="*/ 2147483647 h 4315"/>
              <a:gd name="T20" fmla="*/ 2147483647 w 5757"/>
              <a:gd name="T21" fmla="*/ 2147483647 h 4315"/>
              <a:gd name="T22" fmla="*/ 2147483647 w 5757"/>
              <a:gd name="T23" fmla="*/ 2147483647 h 4315"/>
              <a:gd name="T24" fmla="*/ 2147483647 w 5757"/>
              <a:gd name="T25" fmla="*/ 2147483647 h 4315"/>
              <a:gd name="T26" fmla="*/ 2147483647 w 5757"/>
              <a:gd name="T27" fmla="*/ 2147483647 h 4315"/>
              <a:gd name="T28" fmla="*/ 2147483647 w 5757"/>
              <a:gd name="T29" fmla="*/ 2147483647 h 4315"/>
              <a:gd name="T30" fmla="*/ 2147483647 w 5757"/>
              <a:gd name="T31" fmla="*/ 2147483647 h 4315"/>
              <a:gd name="T32" fmla="*/ 2147483647 w 5757"/>
              <a:gd name="T33" fmla="*/ 2147483647 h 4315"/>
              <a:gd name="T34" fmla="*/ 2147483647 w 5757"/>
              <a:gd name="T35" fmla="*/ 2147483647 h 4315"/>
              <a:gd name="T36" fmla="*/ 2147483647 w 5757"/>
              <a:gd name="T37" fmla="*/ 2147483647 h 4315"/>
              <a:gd name="T38" fmla="*/ 2147483647 w 5757"/>
              <a:gd name="T39" fmla="*/ 2147483647 h 4315"/>
              <a:gd name="T40" fmla="*/ 2147483647 w 5757"/>
              <a:gd name="T41" fmla="*/ 2147483647 h 4315"/>
              <a:gd name="T42" fmla="*/ 2147483647 w 5757"/>
              <a:gd name="T43" fmla="*/ 2147483647 h 4315"/>
              <a:gd name="T44" fmla="*/ 2147483647 w 5757"/>
              <a:gd name="T45" fmla="*/ 2147483647 h 4315"/>
              <a:gd name="T46" fmla="*/ 2147483647 w 5757"/>
              <a:gd name="T47" fmla="*/ 2147483647 h 4315"/>
              <a:gd name="T48" fmla="*/ 2147483647 w 5757"/>
              <a:gd name="T49" fmla="*/ 2147483647 h 4315"/>
              <a:gd name="T50" fmla="*/ 2147483647 w 5757"/>
              <a:gd name="T51" fmla="*/ 2147483647 h 4315"/>
              <a:gd name="T52" fmla="*/ 2147483647 w 5757"/>
              <a:gd name="T53" fmla="*/ 2147483647 h 4315"/>
              <a:gd name="T54" fmla="*/ 2147483647 w 5757"/>
              <a:gd name="T55" fmla="*/ 2147483647 h 4315"/>
              <a:gd name="T56" fmla="*/ 2147483647 w 5757"/>
              <a:gd name="T57" fmla="*/ 2147483647 h 4315"/>
              <a:gd name="T58" fmla="*/ 2147483647 w 5757"/>
              <a:gd name="T59" fmla="*/ 2147483647 h 4315"/>
              <a:gd name="T60" fmla="*/ 2147483647 w 5757"/>
              <a:gd name="T61" fmla="*/ 2147483647 h 4315"/>
              <a:gd name="T62" fmla="*/ 2147483647 w 5757"/>
              <a:gd name="T63" fmla="*/ 2147483647 h 4315"/>
              <a:gd name="T64" fmla="*/ 2147483647 w 5757"/>
              <a:gd name="T65" fmla="*/ 2147483647 h 4315"/>
              <a:gd name="T66" fmla="*/ 2147483647 w 5757"/>
              <a:gd name="T67" fmla="*/ 2147483647 h 4315"/>
              <a:gd name="T68" fmla="*/ 2147483647 w 5757"/>
              <a:gd name="T69" fmla="*/ 2147483647 h 4315"/>
              <a:gd name="T70" fmla="*/ 2147483647 w 5757"/>
              <a:gd name="T71" fmla="*/ 2147483647 h 4315"/>
              <a:gd name="T72" fmla="*/ 2147483647 w 5757"/>
              <a:gd name="T73" fmla="*/ 2147483647 h 4315"/>
              <a:gd name="T74" fmla="*/ 2147483647 w 5757"/>
              <a:gd name="T75" fmla="*/ 2147483647 h 4315"/>
              <a:gd name="T76" fmla="*/ 2147483647 w 5757"/>
              <a:gd name="T77" fmla="*/ 2147483647 h 4315"/>
              <a:gd name="T78" fmla="*/ 2147483647 w 5757"/>
              <a:gd name="T79" fmla="*/ 2147483647 h 4315"/>
              <a:gd name="T80" fmla="*/ 2147483647 w 5757"/>
              <a:gd name="T81" fmla="*/ 2147483647 h 4315"/>
              <a:gd name="T82" fmla="*/ 2147483647 w 5757"/>
              <a:gd name="T83" fmla="*/ 2147483647 h 4315"/>
              <a:gd name="T84" fmla="*/ 2147483647 w 5757"/>
              <a:gd name="T85" fmla="*/ 2147483647 h 4315"/>
              <a:gd name="T86" fmla="*/ 2147483647 w 5757"/>
              <a:gd name="T87" fmla="*/ 2147483647 h 4315"/>
              <a:gd name="T88" fmla="*/ 2147483647 w 5757"/>
              <a:gd name="T89" fmla="*/ 2147483647 h 4315"/>
              <a:gd name="T90" fmla="*/ 2147483647 w 5757"/>
              <a:gd name="T91" fmla="*/ 2147483647 h 4315"/>
              <a:gd name="T92" fmla="*/ 2147483647 w 5757"/>
              <a:gd name="T93" fmla="*/ 2147483647 h 4315"/>
              <a:gd name="T94" fmla="*/ 2147483647 w 5757"/>
              <a:gd name="T95" fmla="*/ 2147483647 h 4315"/>
              <a:gd name="T96" fmla="*/ 2147483647 w 5757"/>
              <a:gd name="T97" fmla="*/ 2147483647 h 4315"/>
              <a:gd name="T98" fmla="*/ 2147483647 w 5757"/>
              <a:gd name="T99" fmla="*/ 2147483647 h 4315"/>
              <a:gd name="T100" fmla="*/ 2147483647 w 5757"/>
              <a:gd name="T101" fmla="*/ 2147483647 h 4315"/>
              <a:gd name="T102" fmla="*/ 2147483647 w 5757"/>
              <a:gd name="T103" fmla="*/ 2147483647 h 4315"/>
              <a:gd name="T104" fmla="*/ 2147483647 w 5757"/>
              <a:gd name="T105" fmla="*/ 2147483647 h 4315"/>
              <a:gd name="T106" fmla="*/ 2147483647 w 5757"/>
              <a:gd name="T107" fmla="*/ 0 h 431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757" h="4315">
                <a:moveTo>
                  <a:pt x="235" y="0"/>
                </a:moveTo>
                <a:lnTo>
                  <a:pt x="210" y="0"/>
                </a:lnTo>
                <a:lnTo>
                  <a:pt x="198" y="2"/>
                </a:lnTo>
                <a:lnTo>
                  <a:pt x="175" y="6"/>
                </a:lnTo>
                <a:lnTo>
                  <a:pt x="164" y="10"/>
                </a:lnTo>
                <a:lnTo>
                  <a:pt x="155" y="13"/>
                </a:lnTo>
                <a:lnTo>
                  <a:pt x="143" y="17"/>
                </a:lnTo>
                <a:lnTo>
                  <a:pt x="122" y="29"/>
                </a:lnTo>
                <a:lnTo>
                  <a:pt x="111" y="37"/>
                </a:lnTo>
                <a:lnTo>
                  <a:pt x="104" y="42"/>
                </a:lnTo>
                <a:lnTo>
                  <a:pt x="94" y="48"/>
                </a:lnTo>
                <a:lnTo>
                  <a:pt x="87" y="56"/>
                </a:lnTo>
                <a:lnTo>
                  <a:pt x="78" y="61"/>
                </a:lnTo>
                <a:lnTo>
                  <a:pt x="60" y="81"/>
                </a:lnTo>
                <a:lnTo>
                  <a:pt x="55" y="88"/>
                </a:lnTo>
                <a:lnTo>
                  <a:pt x="46" y="98"/>
                </a:lnTo>
                <a:lnTo>
                  <a:pt x="35" y="119"/>
                </a:lnTo>
                <a:lnTo>
                  <a:pt x="30" y="127"/>
                </a:lnTo>
                <a:lnTo>
                  <a:pt x="21" y="140"/>
                </a:lnTo>
                <a:lnTo>
                  <a:pt x="18" y="154"/>
                </a:lnTo>
                <a:lnTo>
                  <a:pt x="11" y="173"/>
                </a:lnTo>
                <a:lnTo>
                  <a:pt x="7" y="186"/>
                </a:lnTo>
                <a:lnTo>
                  <a:pt x="4" y="198"/>
                </a:lnTo>
                <a:lnTo>
                  <a:pt x="0" y="225"/>
                </a:lnTo>
                <a:lnTo>
                  <a:pt x="0" y="4088"/>
                </a:lnTo>
                <a:lnTo>
                  <a:pt x="4" y="4115"/>
                </a:lnTo>
                <a:lnTo>
                  <a:pt x="5" y="4127"/>
                </a:lnTo>
                <a:lnTo>
                  <a:pt x="11" y="4140"/>
                </a:lnTo>
                <a:lnTo>
                  <a:pt x="18" y="4160"/>
                </a:lnTo>
                <a:lnTo>
                  <a:pt x="21" y="4173"/>
                </a:lnTo>
                <a:lnTo>
                  <a:pt x="30" y="4186"/>
                </a:lnTo>
                <a:lnTo>
                  <a:pt x="35" y="4194"/>
                </a:lnTo>
                <a:lnTo>
                  <a:pt x="46" y="4215"/>
                </a:lnTo>
                <a:lnTo>
                  <a:pt x="55" y="4225"/>
                </a:lnTo>
                <a:lnTo>
                  <a:pt x="60" y="4233"/>
                </a:lnTo>
                <a:lnTo>
                  <a:pt x="78" y="4252"/>
                </a:lnTo>
                <a:lnTo>
                  <a:pt x="87" y="4258"/>
                </a:lnTo>
                <a:lnTo>
                  <a:pt x="94" y="4265"/>
                </a:lnTo>
                <a:lnTo>
                  <a:pt x="104" y="4271"/>
                </a:lnTo>
                <a:lnTo>
                  <a:pt x="111" y="4277"/>
                </a:lnTo>
                <a:lnTo>
                  <a:pt x="122" y="4284"/>
                </a:lnTo>
                <a:lnTo>
                  <a:pt x="143" y="4296"/>
                </a:lnTo>
                <a:lnTo>
                  <a:pt x="155" y="4300"/>
                </a:lnTo>
                <a:lnTo>
                  <a:pt x="164" y="4302"/>
                </a:lnTo>
                <a:lnTo>
                  <a:pt x="175" y="4307"/>
                </a:lnTo>
                <a:lnTo>
                  <a:pt x="198" y="4311"/>
                </a:lnTo>
                <a:lnTo>
                  <a:pt x="210" y="4313"/>
                </a:lnTo>
                <a:lnTo>
                  <a:pt x="221" y="4313"/>
                </a:lnTo>
                <a:lnTo>
                  <a:pt x="231" y="4315"/>
                </a:lnTo>
                <a:lnTo>
                  <a:pt x="5526" y="4315"/>
                </a:lnTo>
                <a:lnTo>
                  <a:pt x="5535" y="4313"/>
                </a:lnTo>
                <a:lnTo>
                  <a:pt x="5545" y="4313"/>
                </a:lnTo>
                <a:lnTo>
                  <a:pt x="5558" y="4311"/>
                </a:lnTo>
                <a:lnTo>
                  <a:pt x="5581" y="4307"/>
                </a:lnTo>
                <a:lnTo>
                  <a:pt x="5591" y="4304"/>
                </a:lnTo>
                <a:lnTo>
                  <a:pt x="5600" y="4300"/>
                </a:lnTo>
                <a:lnTo>
                  <a:pt x="5612" y="4296"/>
                </a:lnTo>
                <a:lnTo>
                  <a:pt x="5634" y="4284"/>
                </a:lnTo>
                <a:lnTo>
                  <a:pt x="5644" y="4277"/>
                </a:lnTo>
                <a:lnTo>
                  <a:pt x="5651" y="4271"/>
                </a:lnTo>
                <a:lnTo>
                  <a:pt x="5662" y="4265"/>
                </a:lnTo>
                <a:lnTo>
                  <a:pt x="5669" y="4258"/>
                </a:lnTo>
                <a:lnTo>
                  <a:pt x="5678" y="4252"/>
                </a:lnTo>
                <a:lnTo>
                  <a:pt x="5695" y="4233"/>
                </a:lnTo>
                <a:lnTo>
                  <a:pt x="5701" y="4225"/>
                </a:lnTo>
                <a:lnTo>
                  <a:pt x="5710" y="4215"/>
                </a:lnTo>
                <a:lnTo>
                  <a:pt x="5720" y="4194"/>
                </a:lnTo>
                <a:lnTo>
                  <a:pt x="5725" y="4186"/>
                </a:lnTo>
                <a:lnTo>
                  <a:pt x="5734" y="4173"/>
                </a:lnTo>
                <a:lnTo>
                  <a:pt x="5738" y="4160"/>
                </a:lnTo>
                <a:lnTo>
                  <a:pt x="5745" y="4140"/>
                </a:lnTo>
                <a:lnTo>
                  <a:pt x="5748" y="4127"/>
                </a:lnTo>
                <a:lnTo>
                  <a:pt x="5752" y="4115"/>
                </a:lnTo>
                <a:lnTo>
                  <a:pt x="5755" y="4088"/>
                </a:lnTo>
                <a:lnTo>
                  <a:pt x="5755" y="4077"/>
                </a:lnTo>
                <a:lnTo>
                  <a:pt x="5757" y="4071"/>
                </a:lnTo>
                <a:lnTo>
                  <a:pt x="5757" y="246"/>
                </a:lnTo>
                <a:lnTo>
                  <a:pt x="5755" y="236"/>
                </a:lnTo>
                <a:lnTo>
                  <a:pt x="5755" y="225"/>
                </a:lnTo>
                <a:lnTo>
                  <a:pt x="5752" y="198"/>
                </a:lnTo>
                <a:lnTo>
                  <a:pt x="5750" y="186"/>
                </a:lnTo>
                <a:lnTo>
                  <a:pt x="5745" y="173"/>
                </a:lnTo>
                <a:lnTo>
                  <a:pt x="5738" y="154"/>
                </a:lnTo>
                <a:lnTo>
                  <a:pt x="5734" y="140"/>
                </a:lnTo>
                <a:lnTo>
                  <a:pt x="5725" y="127"/>
                </a:lnTo>
                <a:lnTo>
                  <a:pt x="5720" y="119"/>
                </a:lnTo>
                <a:lnTo>
                  <a:pt x="5710" y="98"/>
                </a:lnTo>
                <a:lnTo>
                  <a:pt x="5701" y="88"/>
                </a:lnTo>
                <a:lnTo>
                  <a:pt x="5695" y="81"/>
                </a:lnTo>
                <a:lnTo>
                  <a:pt x="5678" y="61"/>
                </a:lnTo>
                <a:lnTo>
                  <a:pt x="5669" y="56"/>
                </a:lnTo>
                <a:lnTo>
                  <a:pt x="5662" y="48"/>
                </a:lnTo>
                <a:lnTo>
                  <a:pt x="5651" y="42"/>
                </a:lnTo>
                <a:lnTo>
                  <a:pt x="5644" y="37"/>
                </a:lnTo>
                <a:lnTo>
                  <a:pt x="5634" y="29"/>
                </a:lnTo>
                <a:lnTo>
                  <a:pt x="5612" y="17"/>
                </a:lnTo>
                <a:lnTo>
                  <a:pt x="5600" y="13"/>
                </a:lnTo>
                <a:lnTo>
                  <a:pt x="5591" y="12"/>
                </a:lnTo>
                <a:lnTo>
                  <a:pt x="5581" y="6"/>
                </a:lnTo>
                <a:lnTo>
                  <a:pt x="5558" y="2"/>
                </a:lnTo>
                <a:lnTo>
                  <a:pt x="5545" y="0"/>
                </a:lnTo>
                <a:lnTo>
                  <a:pt x="235" y="0"/>
                </a:lnTo>
                <a:lnTo>
                  <a:pt x="235" y="58"/>
                </a:lnTo>
                <a:lnTo>
                  <a:pt x="5522" y="58"/>
                </a:lnTo>
                <a:lnTo>
                  <a:pt x="5542" y="58"/>
                </a:lnTo>
                <a:lnTo>
                  <a:pt x="5547" y="60"/>
                </a:lnTo>
                <a:lnTo>
                  <a:pt x="5567" y="63"/>
                </a:lnTo>
                <a:lnTo>
                  <a:pt x="5577" y="65"/>
                </a:lnTo>
                <a:lnTo>
                  <a:pt x="5586" y="67"/>
                </a:lnTo>
                <a:lnTo>
                  <a:pt x="5591" y="71"/>
                </a:lnTo>
                <a:lnTo>
                  <a:pt x="5602" y="77"/>
                </a:lnTo>
                <a:lnTo>
                  <a:pt x="5609" y="79"/>
                </a:lnTo>
                <a:lnTo>
                  <a:pt x="5616" y="83"/>
                </a:lnTo>
                <a:lnTo>
                  <a:pt x="5623" y="88"/>
                </a:lnTo>
                <a:lnTo>
                  <a:pt x="5630" y="94"/>
                </a:lnTo>
                <a:lnTo>
                  <a:pt x="5637" y="102"/>
                </a:lnTo>
                <a:lnTo>
                  <a:pt x="5646" y="108"/>
                </a:lnTo>
                <a:lnTo>
                  <a:pt x="5657" y="119"/>
                </a:lnTo>
                <a:lnTo>
                  <a:pt x="5662" y="127"/>
                </a:lnTo>
                <a:lnTo>
                  <a:pt x="5667" y="133"/>
                </a:lnTo>
                <a:lnTo>
                  <a:pt x="5678" y="150"/>
                </a:lnTo>
                <a:lnTo>
                  <a:pt x="5683" y="158"/>
                </a:lnTo>
                <a:lnTo>
                  <a:pt x="5685" y="163"/>
                </a:lnTo>
                <a:lnTo>
                  <a:pt x="5688" y="173"/>
                </a:lnTo>
                <a:lnTo>
                  <a:pt x="5695" y="192"/>
                </a:lnTo>
                <a:lnTo>
                  <a:pt x="5697" y="202"/>
                </a:lnTo>
                <a:lnTo>
                  <a:pt x="5699" y="209"/>
                </a:lnTo>
                <a:lnTo>
                  <a:pt x="5703" y="229"/>
                </a:lnTo>
                <a:lnTo>
                  <a:pt x="5703" y="240"/>
                </a:lnTo>
                <a:lnTo>
                  <a:pt x="5704" y="254"/>
                </a:lnTo>
                <a:lnTo>
                  <a:pt x="5704" y="250"/>
                </a:lnTo>
                <a:lnTo>
                  <a:pt x="5704" y="4065"/>
                </a:lnTo>
                <a:lnTo>
                  <a:pt x="5704" y="4060"/>
                </a:lnTo>
                <a:lnTo>
                  <a:pt x="5703" y="4073"/>
                </a:lnTo>
                <a:lnTo>
                  <a:pt x="5703" y="4085"/>
                </a:lnTo>
                <a:lnTo>
                  <a:pt x="5699" y="4104"/>
                </a:lnTo>
                <a:lnTo>
                  <a:pt x="5699" y="4112"/>
                </a:lnTo>
                <a:lnTo>
                  <a:pt x="5695" y="4121"/>
                </a:lnTo>
                <a:lnTo>
                  <a:pt x="5688" y="4140"/>
                </a:lnTo>
                <a:lnTo>
                  <a:pt x="5685" y="4150"/>
                </a:lnTo>
                <a:lnTo>
                  <a:pt x="5683" y="4156"/>
                </a:lnTo>
                <a:lnTo>
                  <a:pt x="5678" y="4163"/>
                </a:lnTo>
                <a:lnTo>
                  <a:pt x="5667" y="4181"/>
                </a:lnTo>
                <a:lnTo>
                  <a:pt x="5662" y="4186"/>
                </a:lnTo>
                <a:lnTo>
                  <a:pt x="5657" y="4194"/>
                </a:lnTo>
                <a:lnTo>
                  <a:pt x="5646" y="4206"/>
                </a:lnTo>
                <a:lnTo>
                  <a:pt x="5637" y="4211"/>
                </a:lnTo>
                <a:lnTo>
                  <a:pt x="5630" y="4219"/>
                </a:lnTo>
                <a:lnTo>
                  <a:pt x="5623" y="4225"/>
                </a:lnTo>
                <a:lnTo>
                  <a:pt x="5616" y="4231"/>
                </a:lnTo>
                <a:lnTo>
                  <a:pt x="5609" y="4234"/>
                </a:lnTo>
                <a:lnTo>
                  <a:pt x="5602" y="4236"/>
                </a:lnTo>
                <a:lnTo>
                  <a:pt x="5591" y="4242"/>
                </a:lnTo>
                <a:lnTo>
                  <a:pt x="5586" y="4246"/>
                </a:lnTo>
                <a:lnTo>
                  <a:pt x="5577" y="4246"/>
                </a:lnTo>
                <a:lnTo>
                  <a:pt x="5567" y="4250"/>
                </a:lnTo>
                <a:lnTo>
                  <a:pt x="5547" y="4254"/>
                </a:lnTo>
                <a:lnTo>
                  <a:pt x="5542" y="4256"/>
                </a:lnTo>
                <a:lnTo>
                  <a:pt x="5531" y="4256"/>
                </a:lnTo>
                <a:lnTo>
                  <a:pt x="5519" y="4258"/>
                </a:lnTo>
                <a:lnTo>
                  <a:pt x="5522" y="4258"/>
                </a:lnTo>
                <a:lnTo>
                  <a:pt x="235" y="4258"/>
                </a:lnTo>
                <a:lnTo>
                  <a:pt x="238" y="4258"/>
                </a:lnTo>
                <a:lnTo>
                  <a:pt x="224" y="4256"/>
                </a:lnTo>
                <a:lnTo>
                  <a:pt x="214" y="4256"/>
                </a:lnTo>
                <a:lnTo>
                  <a:pt x="208" y="4254"/>
                </a:lnTo>
                <a:lnTo>
                  <a:pt x="189" y="4250"/>
                </a:lnTo>
                <a:lnTo>
                  <a:pt x="178" y="4248"/>
                </a:lnTo>
                <a:lnTo>
                  <a:pt x="169" y="4246"/>
                </a:lnTo>
                <a:lnTo>
                  <a:pt x="164" y="4242"/>
                </a:lnTo>
                <a:lnTo>
                  <a:pt x="154" y="4236"/>
                </a:lnTo>
                <a:lnTo>
                  <a:pt x="147" y="4234"/>
                </a:lnTo>
                <a:lnTo>
                  <a:pt x="139" y="4231"/>
                </a:lnTo>
                <a:lnTo>
                  <a:pt x="132" y="4225"/>
                </a:lnTo>
                <a:lnTo>
                  <a:pt x="125" y="4219"/>
                </a:lnTo>
                <a:lnTo>
                  <a:pt x="118" y="4211"/>
                </a:lnTo>
                <a:lnTo>
                  <a:pt x="109" y="4206"/>
                </a:lnTo>
                <a:lnTo>
                  <a:pt x="99" y="4194"/>
                </a:lnTo>
                <a:lnTo>
                  <a:pt x="94" y="4186"/>
                </a:lnTo>
                <a:lnTo>
                  <a:pt x="88" y="4181"/>
                </a:lnTo>
                <a:lnTo>
                  <a:pt x="78" y="4163"/>
                </a:lnTo>
                <a:lnTo>
                  <a:pt x="72" y="4156"/>
                </a:lnTo>
                <a:lnTo>
                  <a:pt x="71" y="4150"/>
                </a:lnTo>
                <a:lnTo>
                  <a:pt x="67" y="4140"/>
                </a:lnTo>
                <a:lnTo>
                  <a:pt x="60" y="4121"/>
                </a:lnTo>
                <a:lnTo>
                  <a:pt x="58" y="4112"/>
                </a:lnTo>
                <a:lnTo>
                  <a:pt x="56" y="4104"/>
                </a:lnTo>
                <a:lnTo>
                  <a:pt x="53" y="4085"/>
                </a:lnTo>
                <a:lnTo>
                  <a:pt x="53" y="4065"/>
                </a:lnTo>
                <a:lnTo>
                  <a:pt x="53" y="250"/>
                </a:lnTo>
                <a:lnTo>
                  <a:pt x="53" y="229"/>
                </a:lnTo>
                <a:lnTo>
                  <a:pt x="56" y="209"/>
                </a:lnTo>
                <a:lnTo>
                  <a:pt x="56" y="202"/>
                </a:lnTo>
                <a:lnTo>
                  <a:pt x="60" y="192"/>
                </a:lnTo>
                <a:lnTo>
                  <a:pt x="67" y="173"/>
                </a:lnTo>
                <a:lnTo>
                  <a:pt x="71" y="163"/>
                </a:lnTo>
                <a:lnTo>
                  <a:pt x="72" y="158"/>
                </a:lnTo>
                <a:lnTo>
                  <a:pt x="78" y="150"/>
                </a:lnTo>
                <a:lnTo>
                  <a:pt x="88" y="133"/>
                </a:lnTo>
                <a:lnTo>
                  <a:pt x="94" y="127"/>
                </a:lnTo>
                <a:lnTo>
                  <a:pt x="99" y="119"/>
                </a:lnTo>
                <a:lnTo>
                  <a:pt x="109" y="108"/>
                </a:lnTo>
                <a:lnTo>
                  <a:pt x="118" y="102"/>
                </a:lnTo>
                <a:lnTo>
                  <a:pt x="125" y="94"/>
                </a:lnTo>
                <a:lnTo>
                  <a:pt x="132" y="88"/>
                </a:lnTo>
                <a:lnTo>
                  <a:pt x="139" y="83"/>
                </a:lnTo>
                <a:lnTo>
                  <a:pt x="147" y="79"/>
                </a:lnTo>
                <a:lnTo>
                  <a:pt x="154" y="77"/>
                </a:lnTo>
                <a:lnTo>
                  <a:pt x="164" y="71"/>
                </a:lnTo>
                <a:lnTo>
                  <a:pt x="169" y="67"/>
                </a:lnTo>
                <a:lnTo>
                  <a:pt x="178" y="67"/>
                </a:lnTo>
                <a:lnTo>
                  <a:pt x="189" y="63"/>
                </a:lnTo>
                <a:lnTo>
                  <a:pt x="208" y="60"/>
                </a:lnTo>
                <a:lnTo>
                  <a:pt x="214" y="58"/>
                </a:lnTo>
                <a:lnTo>
                  <a:pt x="235" y="58"/>
                </a:lnTo>
                <a:lnTo>
                  <a:pt x="235" y="0"/>
                </a:lnTo>
                <a:close/>
              </a:path>
            </a:pathLst>
          </a:custGeom>
          <a:solidFill>
            <a:srgbClr val="0070C0"/>
          </a:solidFill>
          <a:ln w="9525" cmpd="sng">
            <a:solidFill>
              <a:schemeClr val="tx1"/>
            </a:solidFill>
            <a:prstDash val="sysDot"/>
            <a:bevel/>
            <a:headEnd/>
            <a:tailEnd/>
          </a:ln>
        </p:spPr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8" name="Picture 15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42889" y="228600"/>
            <a:ext cx="728711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51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image" Target="../media/image27.png"/><Relationship Id="rId3" Type="http://schemas.microsoft.com/office/2007/relationships/media" Target="../media/media5.avi"/><Relationship Id="rId7" Type="http://schemas.microsoft.com/office/2007/relationships/media" Target="../media/media7.mp4"/><Relationship Id="rId12" Type="http://schemas.openxmlformats.org/officeDocument/2006/relationships/image" Target="../media/image2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25.png"/><Relationship Id="rId5" Type="http://schemas.microsoft.com/office/2007/relationships/media" Target="../media/media6.mp4"/><Relationship Id="rId10" Type="http://schemas.openxmlformats.org/officeDocument/2006/relationships/image" Target="../media/image24.png"/><Relationship Id="rId4" Type="http://schemas.openxmlformats.org/officeDocument/2006/relationships/video" Target="../media/media5.avi"/><Relationship Id="rId9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781325" y="2643188"/>
            <a:ext cx="800002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1" hangingPunct="1">
              <a:buSzPct val="60000"/>
              <a:buFont typeface="Wingdings" pitchFamily="2" charset="2"/>
              <a:buNone/>
              <a:tabLst>
                <a:tab pos="519113" algn="l"/>
                <a:tab pos="563563" algn="l"/>
              </a:tabLst>
            </a:pPr>
            <a:endParaRPr lang="ja-JP" altLang="en-US" sz="1400" b="0" baseline="0">
              <a:solidFill>
                <a:srgbClr val="FFFF00"/>
              </a:solidFill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indent="-457200" algn="just" eaLnBrk="1" hangingPunct="1">
              <a:buSzPct val="60000"/>
              <a:buFont typeface="Wingdings" pitchFamily="2" charset="2"/>
              <a:buNone/>
              <a:tabLst>
                <a:tab pos="519113" algn="l"/>
                <a:tab pos="563563" algn="l"/>
              </a:tabLst>
            </a:pPr>
            <a:endParaRPr lang="ja-JP" altLang="en-US" sz="3200" b="0" baseline="0">
              <a:solidFill>
                <a:srgbClr val="FFFF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57589" y="1143000"/>
            <a:ext cx="8305086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1" hangingPunct="1">
              <a:spcBef>
                <a:spcPct val="10000"/>
              </a:spcBef>
              <a:spcAft>
                <a:spcPct val="10000"/>
              </a:spcAft>
            </a:pPr>
            <a:endParaRPr lang="en-US" altLang="ja-JP" sz="2800" i="1" baseline="0">
              <a:solidFill>
                <a:srgbClr val="94D315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187624" y="404664"/>
            <a:ext cx="74168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3600" b="1" i="1" baseline="0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VIII Semester Major Project Work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0" y="4869160"/>
            <a:ext cx="9144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Department of Computer Science,  </a:t>
            </a:r>
          </a:p>
          <a:p>
            <a:pPr algn="ctr" eaLnBrk="1" hangingPunct="1"/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R V College of  Engineering, Bengaluru</a:t>
            </a:r>
          </a:p>
        </p:txBody>
      </p:sp>
      <p:pic>
        <p:nvPicPr>
          <p:cNvPr id="17414" name="Picture 7" descr="CIMG2957.JPG"/>
          <p:cNvPicPr>
            <a:picLocks noChangeAspect="1"/>
          </p:cNvPicPr>
          <p:nvPr/>
        </p:nvPicPr>
        <p:blipFill>
          <a:blip r:embed="rId3" cstate="print">
            <a:lum bright="20000" contrast="10000"/>
          </a:blip>
          <a:srcRect/>
          <a:stretch>
            <a:fillRect/>
          </a:stretch>
        </p:blipFill>
        <p:spPr bwMode="auto">
          <a:xfrm>
            <a:off x="755576" y="1628800"/>
            <a:ext cx="8064320" cy="319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247016"/>
              </p:ext>
            </p:extLst>
          </p:nvPr>
        </p:nvGraphicFramePr>
        <p:xfrm>
          <a:off x="426369" y="1340768"/>
          <a:ext cx="8291262" cy="4721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3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Year,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Name  of the Journal/Conference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Title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Authors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Model/Sub</a:t>
                      </a:r>
                      <a:r>
                        <a:rPr lang="en-US" sz="1400" baseline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Model used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Challenges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Limitations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Computer Vision and Pattern Recognition (CVPR), 2010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CRAM: Compact Representation of Action in Movies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Mikel Rodriguez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Clifford Fourier Transform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Can detect specific actions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Doesn’t keep all events in the final summary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823897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Advanced Video and Signal Based Surveillance. IEEE, 2009.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Clustered synopsis of Surveillance Video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Yael, et al. 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Similarity based clustering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Determining the extent of similarity between different events. </a:t>
                      </a:r>
                    </a:p>
                  </a:txBody>
                  <a:tcPr marL="35622" marR="35622" marT="34925" marB="349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Unable to clearly differentiate between events having high similarity. </a:t>
                      </a:r>
                    </a:p>
                  </a:txBody>
                  <a:tcPr marL="35622" marR="35622" marT="34925" marB="349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090044"/>
                  </a:ext>
                </a:extLst>
              </a:tr>
              <a:tr h="751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IEEE, 2003.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 Shortest Path Representation for Video Summarization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Porter, Sarah V., Majid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Mirmehdi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Barry T. Thomas.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Graph cuts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Creates panoramic summaries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It is static, produces images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Literature Review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03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Research gap 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There is no method to generate summaries based on the objects or properties of the objects in the video (Smart synopsis based on tags) </a:t>
            </a:r>
          </a:p>
          <a:p>
            <a:pPr>
              <a:buFontTx/>
              <a:buChar char="-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Lack of clear optimization techniques for rearrangement of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spatio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-temporal object tubes.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8182"/>
            <a:ext cx="8229600" cy="3773016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Develop a novel CCTV video summarization technique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Experiment with different techniques to efficiently overlap events for creating the summary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Develop a smart method to query a video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Develop a simple GUI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3671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Objectives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We perform the video summarization in 2 phases.</a:t>
            </a: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Phase 1 – Real-time phase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This phase takes place when the camera footage is being recorded.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footage is processed and stored so that it can be accessed easily and be used for the 2</a:t>
            </a:r>
            <a:r>
              <a:rPr lang="en-US" sz="2000" baseline="30000" dirty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phase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Phase 2 – Query phase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summary is generated based on a user query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data stored in phase 1 is retrieved and used for generating the final summary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580926"/>
          </a:xfrm>
        </p:spPr>
        <p:txBody>
          <a:bodyPr/>
          <a:lstStyle/>
          <a:p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Methodology – Phase 1 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ECE7BC-5CBD-E14F-A72D-5C0279E2D39C}"/>
              </a:ext>
            </a:extLst>
          </p:cNvPr>
          <p:cNvGraphicFramePr/>
          <p:nvPr/>
        </p:nvGraphicFramePr>
        <p:xfrm>
          <a:off x="179512" y="2073206"/>
          <a:ext cx="8424936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B5B8DF-614F-49D8-BA61-3E34FAC23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278906"/>
              </p:ext>
            </p:extLst>
          </p:nvPr>
        </p:nvGraphicFramePr>
        <p:xfrm>
          <a:off x="1000861" y="1641158"/>
          <a:ext cx="7142279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580926"/>
          </a:xfrm>
        </p:spPr>
        <p:txBody>
          <a:bodyPr/>
          <a:lstStyle/>
          <a:p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Methodology – Phase 2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ECE7BC-5CBD-E14F-A72D-5C0279E2D39C}"/>
              </a:ext>
            </a:extLst>
          </p:cNvPr>
          <p:cNvGraphicFramePr/>
          <p:nvPr/>
        </p:nvGraphicFramePr>
        <p:xfrm>
          <a:off x="179512" y="1397000"/>
          <a:ext cx="8784976" cy="512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B5B8DF-614F-49D8-BA61-3E34FAC23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541450"/>
              </p:ext>
            </p:extLst>
          </p:nvPr>
        </p:nvGraphicFramePr>
        <p:xfrm>
          <a:off x="1000861" y="1641158"/>
          <a:ext cx="7142279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79067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High Level Design (DFD)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C9EBB49-1980-1D43-B6CD-96E30759D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49" y="2780928"/>
            <a:ext cx="5600700" cy="1879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C022F-246E-DF49-A08B-7FC79CF718B5}"/>
              </a:ext>
            </a:extLst>
          </p:cNvPr>
          <p:cNvSpPr txBox="1"/>
          <p:nvPr/>
        </p:nvSpPr>
        <p:spPr>
          <a:xfrm>
            <a:off x="4144735" y="1566480"/>
            <a:ext cx="85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Level-0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0EB3B-74AE-A64D-8C01-F6D9D9C3C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64"/>
          <a:stretch/>
        </p:blipFill>
        <p:spPr>
          <a:xfrm>
            <a:off x="251520" y="2420888"/>
            <a:ext cx="8229600" cy="23572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6A202-4F1E-BD4D-8E59-3A5667265D3D}"/>
              </a:ext>
            </a:extLst>
          </p:cNvPr>
          <p:cNvSpPr txBox="1"/>
          <p:nvPr/>
        </p:nvSpPr>
        <p:spPr>
          <a:xfrm>
            <a:off x="4144735" y="1566480"/>
            <a:ext cx="85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Level-1</a:t>
            </a:r>
          </a:p>
        </p:txBody>
      </p:sp>
    </p:spTree>
    <p:extLst>
      <p:ext uri="{BB962C8B-B14F-4D97-AF65-F5344CB8AC3E}">
        <p14:creationId xmlns:p14="http://schemas.microsoft.com/office/powerpoint/2010/main" val="425412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4A0556-E1AF-4646-808D-43BA84CE7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8"/>
          <a:stretch/>
        </p:blipFill>
        <p:spPr>
          <a:xfrm>
            <a:off x="838339" y="1628800"/>
            <a:ext cx="7467321" cy="38566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D149C-8DFB-5445-9BF6-049B5B964F74}"/>
              </a:ext>
            </a:extLst>
          </p:cNvPr>
          <p:cNvSpPr txBox="1"/>
          <p:nvPr/>
        </p:nvSpPr>
        <p:spPr>
          <a:xfrm>
            <a:off x="3275522" y="1003214"/>
            <a:ext cx="259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Level-2 (Real-Time Phase)</a:t>
            </a:r>
          </a:p>
        </p:txBody>
      </p:sp>
    </p:spTree>
    <p:extLst>
      <p:ext uri="{BB962C8B-B14F-4D97-AF65-F5344CB8AC3E}">
        <p14:creationId xmlns:p14="http://schemas.microsoft.com/office/powerpoint/2010/main" val="2763763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39C7A-9BDA-E74C-838E-569C09FAC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9"/>
          <a:stretch/>
        </p:blipFill>
        <p:spPr>
          <a:xfrm>
            <a:off x="628650" y="1484784"/>
            <a:ext cx="7886700" cy="30602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93BDE8-6624-8F46-8C16-9DA16AB24A3D}"/>
              </a:ext>
            </a:extLst>
          </p:cNvPr>
          <p:cNvSpPr txBox="1"/>
          <p:nvPr/>
        </p:nvSpPr>
        <p:spPr>
          <a:xfrm>
            <a:off x="3454066" y="980728"/>
            <a:ext cx="223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Level-2 (Query Phase)</a:t>
            </a:r>
          </a:p>
        </p:txBody>
      </p:sp>
    </p:spTree>
    <p:extLst>
      <p:ext uri="{BB962C8B-B14F-4D97-AF65-F5344CB8AC3E}">
        <p14:creationId xmlns:p14="http://schemas.microsoft.com/office/powerpoint/2010/main" val="222519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C0493A4-7BBF-8F4B-AAA9-87CB38406762}"/>
              </a:ext>
            </a:extLst>
          </p:cNvPr>
          <p:cNvSpPr txBox="1">
            <a:spLocks/>
          </p:cNvSpPr>
          <p:nvPr/>
        </p:nvSpPr>
        <p:spPr>
          <a:xfrm>
            <a:off x="1255168" y="908720"/>
            <a:ext cx="6629200" cy="129614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ja-JP" sz="36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CCTV Video Summarization in Urban Environments</a:t>
            </a:r>
            <a:endParaRPr lang="en-IN" altLang="ja-JP" sz="36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B246DF4-24AB-1C47-850B-80634E629D84}"/>
              </a:ext>
            </a:extLst>
          </p:cNvPr>
          <p:cNvSpPr txBox="1">
            <a:spLocks/>
          </p:cNvSpPr>
          <p:nvPr/>
        </p:nvSpPr>
        <p:spPr>
          <a:xfrm>
            <a:off x="1187624" y="2744924"/>
            <a:ext cx="6400800" cy="172819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A.S. Karthik		1RV15CS001</a:t>
            </a:r>
          </a:p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Abhishek Krishna	1RV15CS007</a:t>
            </a:r>
          </a:p>
          <a:p>
            <a:r>
              <a:rPr lang="en-IN" altLang="ja-JP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Gagan</a:t>
            </a:r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Deep G	1RV15CS053</a:t>
            </a: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AAF087-29AB-464C-AA50-38CB3E5FBF3F}"/>
              </a:ext>
            </a:extLst>
          </p:cNvPr>
          <p:cNvSpPr/>
          <p:nvPr/>
        </p:nvSpPr>
        <p:spPr>
          <a:xfrm>
            <a:off x="825352" y="5013176"/>
            <a:ext cx="748883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Internal Guide  : Dr </a:t>
            </a:r>
            <a:r>
              <a:rPr lang="en-IN" altLang="ja-JP" sz="20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Ramakanth</a:t>
            </a:r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Kumar P (Professor and HoD CSE)</a:t>
            </a:r>
          </a:p>
          <a:p>
            <a:pPr lvl="0" algn="just">
              <a:spcBef>
                <a:spcPct val="20000"/>
              </a:spcBef>
            </a:pPr>
            <a:endParaRPr lang="en-IN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Low Level (Modules)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D31757-B01A-0149-A693-91AABBC45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6480720" cy="5394357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171844-EB95-2945-A61C-A06651FFC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6" y="1340768"/>
            <a:ext cx="7723948" cy="452596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E686B8-EB27-3A44-BB73-7C7AEBB1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99789"/>
            <a:ext cx="8075240" cy="864096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Low Level (Structure Chart)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145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D3B38-F36D-4C36-AA7F-6B98440F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815" y="2011323"/>
            <a:ext cx="6104847" cy="3437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970D2E-46CF-4EE6-998C-CF61353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68760"/>
            <a:ext cx="8229600" cy="648072"/>
          </a:xfrm>
        </p:spPr>
        <p:txBody>
          <a:bodyPr/>
          <a:lstStyle/>
          <a:p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Motion detection and masking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218CC-AF07-4312-95FD-AD0BA1847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337" y="2011323"/>
            <a:ext cx="6087325" cy="3419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581C2-6488-4BBC-B275-BCA01776F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575" y="2011323"/>
            <a:ext cx="6096851" cy="3419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EC697-97D5-4D5A-A104-43B561783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101" y="2020849"/>
            <a:ext cx="6077798" cy="3410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69527-4A91-4E83-AD24-864A210EB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8338" y="2020849"/>
            <a:ext cx="6087325" cy="3419952"/>
          </a:xfrm>
          <a:prstGeom prst="rect">
            <a:avLst/>
          </a:prstGeom>
        </p:spPr>
      </p:pic>
      <p:pic>
        <p:nvPicPr>
          <p:cNvPr id="9" name="filename1">
            <a:hlinkClick r:id="" action="ppaction://media"/>
            <a:extLst>
              <a:ext uri="{FF2B5EF4-FFF2-40B4-BE49-F238E27FC236}">
                <a16:creationId xmlns:a16="http://schemas.microsoft.com/office/drawing/2014/main" id="{3068BAC1-8DBA-4FE8-BAB8-68EF44E62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33696" y="1993787"/>
            <a:ext cx="6096000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11C266F-585D-4797-8BB9-50BB4ABCD44B}"/>
              </a:ext>
            </a:extLst>
          </p:cNvPr>
          <p:cNvSpPr txBox="1">
            <a:spLocks/>
          </p:cNvSpPr>
          <p:nvPr/>
        </p:nvSpPr>
        <p:spPr>
          <a:xfrm>
            <a:off x="611560" y="476672"/>
            <a:ext cx="8075240" cy="864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Implementation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951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7F7E5-3179-DC47-B732-D4B57B0C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075240" cy="68721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Implementation Flowcharts</a:t>
            </a: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E11634-1038-3542-8D31-6B43D2BED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2" y="1163885"/>
            <a:ext cx="4050328" cy="403935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53583-5EA4-4542-8C02-DE0BB7BB1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37" y="908720"/>
            <a:ext cx="3842153" cy="4392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23C81D-8746-D146-85B8-67EB5EAE0029}"/>
              </a:ext>
            </a:extLst>
          </p:cNvPr>
          <p:cNvSpPr txBox="1"/>
          <p:nvPr/>
        </p:nvSpPr>
        <p:spPr>
          <a:xfrm>
            <a:off x="1182412" y="5509449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Creation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E87F5-A6F7-3242-97B9-296560866C08}"/>
              </a:ext>
            </a:extLst>
          </p:cNvPr>
          <p:cNvSpPr txBox="1"/>
          <p:nvPr/>
        </p:nvSpPr>
        <p:spPr>
          <a:xfrm>
            <a:off x="6300192" y="5509449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Motion Detect</a:t>
            </a:r>
          </a:p>
        </p:txBody>
      </p:sp>
    </p:spTree>
    <p:extLst>
      <p:ext uri="{BB962C8B-B14F-4D97-AF65-F5344CB8AC3E}">
        <p14:creationId xmlns:p14="http://schemas.microsoft.com/office/powerpoint/2010/main" val="20494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0303B6-CFCA-3A44-A442-C6F3601BF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57" y="175727"/>
            <a:ext cx="3096321" cy="5845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A879A-5EE7-6643-A3A3-0B093E17E74F}"/>
              </a:ext>
            </a:extLst>
          </p:cNvPr>
          <p:cNvSpPr txBox="1"/>
          <p:nvPr/>
        </p:nvSpPr>
        <p:spPr>
          <a:xfrm>
            <a:off x="1843972" y="6011996"/>
            <a:ext cx="164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Tube Extraction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648F2-D13B-6440-B904-B8B5CAC50479}"/>
              </a:ext>
            </a:extLst>
          </p:cNvPr>
          <p:cNvSpPr txBox="1"/>
          <p:nvPr/>
        </p:nvSpPr>
        <p:spPr>
          <a:xfrm>
            <a:off x="5260795" y="6011996"/>
            <a:ext cx="211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Annealing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340289-677F-A441-BC4D-6B6BEABC2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78" y="401562"/>
            <a:ext cx="4211109" cy="51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28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43F01-247C-467C-8F7A-68F06C9A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32" y="2060848"/>
            <a:ext cx="5982535" cy="41820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D7D2D2-D544-4AC1-B43E-3271F74B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075240" cy="68721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Cost Functions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C20A23-12D4-4974-8CE1-98123CAB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730" y="1484784"/>
            <a:ext cx="3400900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09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41D7E-C762-40BC-AF9B-A3F65DE5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96" y="980728"/>
            <a:ext cx="5611008" cy="55157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722AEC-EA75-4C8C-8833-1A0BB674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075240" cy="68721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Cost Functions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5897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722AEC-EA75-4C8C-8833-1A0BB674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075240" cy="68721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Experimental Analysis</a:t>
            </a:r>
            <a:endParaRPr lang="en-US" sz="3200" dirty="0"/>
          </a:p>
        </p:txBody>
      </p:sp>
      <p:pic>
        <p:nvPicPr>
          <p:cNvPr id="3" name="8min1">
            <a:hlinkClick r:id="" action="ppaction://media"/>
            <a:extLst>
              <a:ext uri="{FF2B5EF4-FFF2-40B4-BE49-F238E27FC236}">
                <a16:creationId xmlns:a16="http://schemas.microsoft.com/office/drawing/2014/main" id="{2E24564F-0C9B-4A5B-9B4E-0CFBBE170A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7204" y="1449000"/>
            <a:ext cx="3520000" cy="1980000"/>
          </a:xfrm>
          <a:prstGeom prst="rect">
            <a:avLst/>
          </a:prstGeom>
        </p:spPr>
      </p:pic>
      <p:pic>
        <p:nvPicPr>
          <p:cNvPr id="4" name="car_final">
            <a:hlinkClick r:id="" action="ppaction://media"/>
            <a:extLst>
              <a:ext uri="{FF2B5EF4-FFF2-40B4-BE49-F238E27FC236}">
                <a16:creationId xmlns:a16="http://schemas.microsoft.com/office/drawing/2014/main" id="{5A5B40AF-8A5E-412D-ABB0-8ACE7DE85E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49180" y="1449000"/>
            <a:ext cx="3520000" cy="1980000"/>
          </a:xfrm>
          <a:prstGeom prst="rect">
            <a:avLst/>
          </a:prstGeom>
        </p:spPr>
      </p:pic>
      <p:pic>
        <p:nvPicPr>
          <p:cNvPr id="6" name="bike_final">
            <a:hlinkClick r:id="" action="ppaction://media"/>
            <a:extLst>
              <a:ext uri="{FF2B5EF4-FFF2-40B4-BE49-F238E27FC236}">
                <a16:creationId xmlns:a16="http://schemas.microsoft.com/office/drawing/2014/main" id="{BCC10F22-9227-4F4B-B30D-041389EE937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4024" y="3969280"/>
            <a:ext cx="3520000" cy="1980000"/>
          </a:xfrm>
          <a:prstGeom prst="rect">
            <a:avLst/>
          </a:prstGeom>
        </p:spPr>
      </p:pic>
      <p:pic>
        <p:nvPicPr>
          <p:cNvPr id="7" name="all_final">
            <a:hlinkClick r:id="" action="ppaction://media"/>
            <a:extLst>
              <a:ext uri="{FF2B5EF4-FFF2-40B4-BE49-F238E27FC236}">
                <a16:creationId xmlns:a16="http://schemas.microsoft.com/office/drawing/2014/main" id="{00C55B98-9657-4BB6-BA1A-BB0ED250998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49180" y="3969280"/>
            <a:ext cx="3520000" cy="19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7DE7E-F0E5-4EB0-83C1-2868C966DF19}"/>
              </a:ext>
            </a:extLst>
          </p:cNvPr>
          <p:cNvSpPr txBox="1"/>
          <p:nvPr/>
        </p:nvSpPr>
        <p:spPr>
          <a:xfrm>
            <a:off x="1528793" y="342900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 video (8 min)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F762D-4E43-4D4F-B461-854B0B199DFD}"/>
              </a:ext>
            </a:extLst>
          </p:cNvPr>
          <p:cNvSpPr txBox="1"/>
          <p:nvPr/>
        </p:nvSpPr>
        <p:spPr>
          <a:xfrm>
            <a:off x="5233441" y="3435880"/>
            <a:ext cx="235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Summary - Car (12 sec)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9DCB5-2081-477A-8CB1-D34641494057}"/>
              </a:ext>
            </a:extLst>
          </p:cNvPr>
          <p:cNvSpPr txBox="1"/>
          <p:nvPr/>
        </p:nvSpPr>
        <p:spPr>
          <a:xfrm>
            <a:off x="1328285" y="5949280"/>
            <a:ext cx="24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Summary - Bike (18 sec)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BD48ED-CE78-45A9-8705-7E9DCA00F378}"/>
              </a:ext>
            </a:extLst>
          </p:cNvPr>
          <p:cNvSpPr txBox="1"/>
          <p:nvPr/>
        </p:nvSpPr>
        <p:spPr>
          <a:xfrm>
            <a:off x="4980167" y="5949280"/>
            <a:ext cx="285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Summary - All (1 min 45 sec)</a:t>
            </a:r>
          </a:p>
        </p:txBody>
      </p:sp>
    </p:spTree>
    <p:extLst>
      <p:ext uri="{BB962C8B-B14F-4D97-AF65-F5344CB8AC3E}">
        <p14:creationId xmlns:p14="http://schemas.microsoft.com/office/powerpoint/2010/main" val="72567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3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8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D711B8-6300-4B02-B5AB-54EAF4D2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75" y="1844824"/>
            <a:ext cx="6637651" cy="396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722AEC-EA75-4C8C-8833-1A0BB674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075240" cy="68721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Experimental Analysis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4BB32-38D1-4A1C-B3CF-41991A80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23" y="1844824"/>
            <a:ext cx="674215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722AEC-EA75-4C8C-8833-1A0BB674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075240" cy="68721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Experimental Analysis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6CCB9-CAFB-4626-A7AF-CDB70644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7" y="1256997"/>
            <a:ext cx="7173326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1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C7A88-5AE0-4040-98F4-9B66403DD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12776"/>
            <a:ext cx="8229600" cy="4741987"/>
          </a:xfrm>
        </p:spPr>
        <p:txBody>
          <a:bodyPr/>
          <a:lstStyle/>
          <a:p>
            <a:pPr algn="just"/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Identification of Problem in the program Domain and Detailed Analysis</a:t>
            </a:r>
          </a:p>
          <a:p>
            <a:pPr algn="just"/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Study of the Existing Systems and Feasibility of Project Proposal</a:t>
            </a:r>
          </a:p>
          <a:p>
            <a:pPr lvl="0" algn="just"/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Literature Review </a:t>
            </a:r>
          </a:p>
          <a:p>
            <a:pPr lvl="0" algn="just"/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Research gap </a:t>
            </a:r>
          </a:p>
          <a:p>
            <a:pPr algn="just"/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</a:p>
          <a:p>
            <a:pPr algn="just"/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</a:p>
          <a:p>
            <a:pPr lvl="0" algn="just"/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High Level Design</a:t>
            </a:r>
          </a:p>
          <a:p>
            <a:pPr lvl="0" algn="just"/>
            <a:r>
              <a:rPr lang="en-US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Low level Design</a:t>
            </a:r>
          </a:p>
          <a:p>
            <a:pPr lvl="0" algn="just"/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Implementation</a:t>
            </a:r>
          </a:p>
          <a:p>
            <a:pPr algn="just"/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Experimental Results &amp; Analysis</a:t>
            </a:r>
          </a:p>
          <a:p>
            <a:pPr algn="just"/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Conclusion &amp; Future Work </a:t>
            </a:r>
          </a:p>
          <a:p>
            <a:pPr algn="just"/>
            <a:r>
              <a:rPr lang="en-I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Demonstration of the project</a:t>
            </a:r>
          </a:p>
          <a:p>
            <a:pPr algn="just">
              <a:buNone/>
            </a:pPr>
            <a:endParaRPr lang="en-I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I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I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I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I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BD96D4-35B9-4A56-B391-2C21FBE5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00811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Agenda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66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Experimental Results &amp; Analysis</a:t>
            </a:r>
          </a:p>
          <a:p>
            <a:pPr lvl="0" algn="ctr">
              <a:spcBef>
                <a:spcPct val="0"/>
              </a:spcBef>
            </a:pP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0D3EA51-A799-4ACE-8284-27ACD6007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30548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434CD1F-9E98-45B0-AB2F-186C2543557E}"/>
              </a:ext>
            </a:extLst>
          </p:cNvPr>
          <p:cNvSpPr txBox="1"/>
          <p:nvPr/>
        </p:nvSpPr>
        <p:spPr>
          <a:xfrm>
            <a:off x="1846927" y="5733256"/>
            <a:ext cx="545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Video length is reduced by 4-6x compared to the original</a:t>
            </a:r>
          </a:p>
        </p:txBody>
      </p:sp>
    </p:spTree>
    <p:extLst>
      <p:ext uri="{BB962C8B-B14F-4D97-AF65-F5344CB8AC3E}">
        <p14:creationId xmlns:p14="http://schemas.microsoft.com/office/powerpoint/2010/main" val="3694146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Experimental Results &amp; Analysis</a:t>
            </a:r>
          </a:p>
          <a:p>
            <a:pPr lvl="0" algn="ctr">
              <a:spcBef>
                <a:spcPct val="0"/>
              </a:spcBef>
            </a:pP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71600" y="1600200"/>
            <a:ext cx="5616624" cy="4525963"/>
          </a:xfrm>
        </p:spPr>
        <p:txBody>
          <a:bodyPr/>
          <a:lstStyle/>
          <a:p>
            <a:pPr>
              <a:buNone/>
            </a:pPr>
            <a:r>
              <a:rPr lang="en-IN" altLang="en-US" sz="2000" b="1" dirty="0">
                <a:latin typeface="Garamond" panose="02020404030301010803" pitchFamily="18" charset="0"/>
              </a:rPr>
              <a:t>Dataset</a:t>
            </a:r>
          </a:p>
          <a:p>
            <a:r>
              <a:rPr lang="en-IN" altLang="en-US" sz="2000" dirty="0">
                <a:latin typeface="Garamond" panose="02020404030301010803" pitchFamily="18" charset="0"/>
              </a:rPr>
              <a:t>Video clips with sparse activity, recorded in college and quiet urban environments</a:t>
            </a:r>
          </a:p>
          <a:p>
            <a:pPr marL="0" indent="0">
              <a:buNone/>
            </a:pPr>
            <a:endParaRPr lang="en-IN" altLang="en-US" sz="2000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IN" altLang="en-US" sz="2000" b="1" dirty="0">
                <a:latin typeface="Garamond" panose="02020404030301010803" pitchFamily="18" charset="0"/>
              </a:rPr>
              <a:t>Performance</a:t>
            </a:r>
          </a:p>
          <a:p>
            <a:r>
              <a:rPr lang="en-IN" altLang="en-US" sz="2000" b="1" dirty="0">
                <a:latin typeface="Garamond" panose="02020404030301010803" pitchFamily="18" charset="0"/>
              </a:rPr>
              <a:t>Realtime phase: </a:t>
            </a:r>
            <a:r>
              <a:rPr lang="en-IN" altLang="en-US" sz="2000" dirty="0">
                <a:latin typeface="Garamond" panose="02020404030301010803" pitchFamily="18" charset="0"/>
              </a:rPr>
              <a:t>Runs in real-time (30fps) on recommended hardware</a:t>
            </a:r>
          </a:p>
          <a:p>
            <a:r>
              <a:rPr lang="en-IN" altLang="en-US" sz="2000" b="1" dirty="0">
                <a:latin typeface="Garamond" panose="02020404030301010803" pitchFamily="18" charset="0"/>
              </a:rPr>
              <a:t>Query phase: </a:t>
            </a:r>
            <a:r>
              <a:rPr lang="en-IN" altLang="en-US" sz="2000" dirty="0">
                <a:latin typeface="Garamond" panose="02020404030301010803" pitchFamily="18" charset="0"/>
              </a:rPr>
              <a:t>~1 min for generating a summary with 10 events</a:t>
            </a:r>
          </a:p>
          <a:p>
            <a:endParaRPr lang="en-IN" altLang="en-US" sz="2000" dirty="0">
              <a:latin typeface="Garamond" panose="02020404030301010803" pitchFamily="18" charset="0"/>
            </a:endParaRPr>
          </a:p>
          <a:p>
            <a:endParaRPr lang="en-IN" altLang="en-US" sz="2000" b="1" dirty="0">
              <a:latin typeface="Garamond" panose="02020404030301010803" pitchFamily="18" charset="0"/>
            </a:endParaRPr>
          </a:p>
          <a:p>
            <a:pP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189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Experimental Results &amp; Analysis</a:t>
            </a:r>
          </a:p>
          <a:p>
            <a:pPr lvl="0" algn="ctr">
              <a:spcBef>
                <a:spcPct val="0"/>
              </a:spcBef>
            </a:pP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970784" cy="4525963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IN" altLang="en-US" sz="2000" b="1" dirty="0">
                    <a:latin typeface="Garamond" panose="02020404030301010803" pitchFamily="18" charset="0"/>
                  </a:rPr>
                  <a:t>Objective Evaluation Parameters</a:t>
                </a:r>
              </a:p>
              <a:p>
                <a:r>
                  <a:rPr lang="en-IN" altLang="en-US" sz="2000" dirty="0">
                    <a:latin typeface="Garamond" panose="02020404030301010803" pitchFamily="18" charset="0"/>
                  </a:rPr>
                  <a:t>Compression factor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𝑠𝑢𝑚𝑚𝑎𝑟𝑦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</m:num>
                      <m:den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𝑢𝑝𝑝𝑒𝑟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𝑏𝑜𝑢𝑛𝑑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</m:den>
                    </m:f>
                  </m:oMath>
                </a14:m>
                <a:endParaRPr lang="en-IN" altLang="en-US" sz="1600" dirty="0">
                  <a:latin typeface="Garamond" panose="02020404030301010803" pitchFamily="18" charset="0"/>
                </a:endParaRPr>
              </a:p>
              <a:p>
                <a:r>
                  <a:rPr lang="en-IN" altLang="en-US" sz="2000" dirty="0">
                    <a:latin typeface="Garamond" panose="02020404030301010803" pitchFamily="18" charset="0"/>
                  </a:rPr>
                  <a:t>Exhaustiveness of video summary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i="1">
                            <a:latin typeface="Cambria Math" panose="02040503050406030204" pitchFamily="18" charset="0"/>
                          </a:rPr>
                          <m:t>𝑠h𝑜𝑤𝑛</m:t>
                        </m:r>
                      </m:num>
                      <m:den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𝑜𝑐𝑐𝑢𝑟𝑟𝑒𝑑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altLang="en-US" sz="16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den>
                    </m:f>
                  </m:oMath>
                </a14:m>
                <a:endParaRPr lang="en-IN" altLang="en-US" sz="1600" dirty="0">
                  <a:latin typeface="Garamond" panose="02020404030301010803" pitchFamily="18" charset="0"/>
                </a:endParaRPr>
              </a:p>
              <a:p>
                <a:pPr marL="0" indent="0">
                  <a:buNone/>
                </a:pPr>
                <a:endParaRPr lang="en-IN" altLang="en-US" sz="2000" b="1" dirty="0">
                  <a:latin typeface="Garamond" panose="02020404030301010803" pitchFamily="18" charset="0"/>
                </a:endParaRPr>
              </a:p>
              <a:p>
                <a:pPr marL="0" indent="0">
                  <a:buNone/>
                </a:pPr>
                <a:r>
                  <a:rPr lang="en-IN" altLang="en-US" sz="2000" b="1" dirty="0">
                    <a:latin typeface="Garamond" panose="02020404030301010803" pitchFamily="18" charset="0"/>
                  </a:rPr>
                  <a:t>Subjective Evaluation Parameters</a:t>
                </a:r>
              </a:p>
              <a:p>
                <a:r>
                  <a:rPr lang="en-IN" altLang="en-US" sz="2000" dirty="0">
                    <a:latin typeface="Garamond" panose="02020404030301010803" pitchFamily="18" charset="0"/>
                  </a:rPr>
                  <a:t>Semantic structure of events</a:t>
                </a:r>
              </a:p>
              <a:p>
                <a:r>
                  <a:rPr lang="en-IN" altLang="en-US" sz="2000" dirty="0">
                    <a:latin typeface="Garamond" panose="02020404030301010803" pitchFamily="18" charset="0"/>
                  </a:rPr>
                  <a:t>Realistic appearance</a:t>
                </a:r>
              </a:p>
              <a:p>
                <a:endParaRPr lang="en-IN" altLang="en-US" sz="2000" dirty="0">
                  <a:latin typeface="Garamond" panose="02020404030301010803" pitchFamily="18" charset="0"/>
                </a:endParaRPr>
              </a:p>
              <a:p>
                <a:endParaRPr lang="en-IN" altLang="en-US" sz="2000" b="1" dirty="0">
                  <a:latin typeface="Garamond" panose="02020404030301010803" pitchFamily="18" charset="0"/>
                </a:endParaRPr>
              </a:p>
              <a:p>
                <a:pPr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970784" cy="4525963"/>
              </a:xfrm>
              <a:blipFill>
                <a:blip r:embed="rId2"/>
                <a:stretch>
                  <a:fillRect l="-1536" t="-809" r="-16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2E1C6B-E7CA-4861-9E92-298032CC591D}"/>
              </a:ext>
            </a:extLst>
          </p:cNvPr>
          <p:cNvCxnSpPr>
            <a:cxnSpLocks/>
          </p:cNvCxnSpPr>
          <p:nvPr/>
        </p:nvCxnSpPr>
        <p:spPr>
          <a:xfrm>
            <a:off x="4572000" y="1492188"/>
            <a:ext cx="0" cy="427707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E69A7F-0BD5-4067-9C49-947BDAE35DC5}"/>
              </a:ext>
            </a:extLst>
          </p:cNvPr>
          <p:cNvSpPr txBox="1"/>
          <p:nvPr/>
        </p:nvSpPr>
        <p:spPr>
          <a:xfrm>
            <a:off x="4849688" y="2707394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Garamond" panose="02020404030301010803" pitchFamily="18" charset="0"/>
              </a:rPr>
              <a:t>Exhaustiveness</a:t>
            </a:r>
          </a:p>
          <a:p>
            <a:r>
              <a:rPr lang="en-IN" dirty="0">
                <a:latin typeface="Garamond" panose="02020404030301010803" pitchFamily="18" charset="0"/>
              </a:rPr>
              <a:t>~90% detection rate of events (people, bikes, cars)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99175-E896-4F56-968C-3D1DBEB503D1}"/>
              </a:ext>
            </a:extLst>
          </p:cNvPr>
          <p:cNvSpPr txBox="1"/>
          <p:nvPr/>
        </p:nvSpPr>
        <p:spPr>
          <a:xfrm>
            <a:off x="4826737" y="381455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Garamond" panose="02020404030301010803" pitchFamily="18" charset="0"/>
              </a:rPr>
              <a:t>Semantic Structure</a:t>
            </a:r>
          </a:p>
          <a:p>
            <a:r>
              <a:rPr lang="en-IN" dirty="0">
                <a:latin typeface="Garamond" panose="02020404030301010803" pitchFamily="18" charset="0"/>
              </a:rPr>
              <a:t>Interacting events are shown together in most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9EE97-05C2-403B-B9FF-B067413BE527}"/>
              </a:ext>
            </a:extLst>
          </p:cNvPr>
          <p:cNvSpPr txBox="1"/>
          <p:nvPr/>
        </p:nvSpPr>
        <p:spPr>
          <a:xfrm>
            <a:off x="4849688" y="4796135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Garamond" panose="02020404030301010803" pitchFamily="18" charset="0"/>
              </a:rPr>
              <a:t>Realistic Appearance</a:t>
            </a:r>
          </a:p>
          <a:p>
            <a:r>
              <a:rPr lang="en-IN" dirty="0">
                <a:latin typeface="Garamond" panose="02020404030301010803" pitchFamily="18" charset="0"/>
              </a:rPr>
              <a:t>Almost realistic, blending can be improved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805A1-02FE-4900-8689-E62168681839}"/>
              </a:ext>
            </a:extLst>
          </p:cNvPr>
          <p:cNvSpPr txBox="1"/>
          <p:nvPr/>
        </p:nvSpPr>
        <p:spPr>
          <a:xfrm>
            <a:off x="4849687" y="1725817"/>
            <a:ext cx="3837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Garamond" panose="02020404030301010803" pitchFamily="18" charset="0"/>
              </a:rPr>
              <a:t>Compression Factor</a:t>
            </a:r>
          </a:p>
          <a:p>
            <a:r>
              <a:rPr lang="en-IN" dirty="0">
                <a:latin typeface="Garamond" panose="02020404030301010803" pitchFamily="18" charset="0"/>
              </a:rPr>
              <a:t>Compression factor: ~40% improvement from baseline event length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3032956"/>
            <a:ext cx="8229600" cy="7920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Demonstration of the project</a:t>
            </a:r>
          </a:p>
          <a:p>
            <a:pPr lvl="0" algn="ctr">
              <a:spcBef>
                <a:spcPct val="0"/>
              </a:spcBef>
            </a:pP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36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548680"/>
            <a:ext cx="8229600" cy="7920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Conclusion &amp; Future Work </a:t>
            </a:r>
          </a:p>
          <a:p>
            <a:pPr lvl="0" algn="ctr">
              <a:spcBef>
                <a:spcPct val="0"/>
              </a:spcBef>
            </a:pP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69979"/>
          </a:xfrm>
        </p:spPr>
        <p:txBody>
          <a:bodyPr/>
          <a:lstStyle/>
          <a:p>
            <a:r>
              <a:rPr lang="en-IN" sz="2300" dirty="0"/>
              <a:t>We have developed a novel method to generate compressed video summaries using current state-of-the-art algorithms (YOLO, Dynamic MOG)</a:t>
            </a:r>
          </a:p>
          <a:p>
            <a:r>
              <a:rPr lang="en-IN" sz="2300" dirty="0"/>
              <a:t>We have successfully shown a proof of concept for a product with huge potential</a:t>
            </a:r>
          </a:p>
          <a:p>
            <a:r>
              <a:rPr lang="en-IN" sz="2300" dirty="0"/>
              <a:t>While the current implementation requires high-end processors and lot of memory to generate summaries, there is still a large scope for parallelisation and for improving the efficiency</a:t>
            </a:r>
          </a:p>
          <a:p>
            <a:r>
              <a:rPr lang="en-IN" sz="2300" dirty="0"/>
              <a:t>We plan to optimise and perform intensive testing to identify complicated semantic structures and properly deal with them.</a:t>
            </a:r>
          </a:p>
          <a:p>
            <a:r>
              <a:rPr lang="en-IN" sz="2300" dirty="0"/>
              <a:t>Further improvement in blending of events into the background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3032956"/>
            <a:ext cx="8229600" cy="7920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369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C014-EA86-4375-AC26-E208336C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IN" dirty="0"/>
              <a:t>Initial Concept – Input Video</a:t>
            </a:r>
          </a:p>
        </p:txBody>
      </p:sp>
      <p:pic>
        <p:nvPicPr>
          <p:cNvPr id="4" name="DubRun">
            <a:hlinkClick r:id="" action="ppaction://media"/>
            <a:extLst>
              <a:ext uri="{FF2B5EF4-FFF2-40B4-BE49-F238E27FC236}">
                <a16:creationId xmlns:a16="http://schemas.microsoft.com/office/drawing/2014/main" id="{6BA81856-EE27-4CBC-8B69-D9C4D5A9A4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83721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C014-EA86-4375-AC26-E208336C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IN" dirty="0"/>
              <a:t>Initial Concept – Output Video</a:t>
            </a:r>
          </a:p>
        </p:txBody>
      </p:sp>
      <p:pic>
        <p:nvPicPr>
          <p:cNvPr id="7" name="FINAL">
            <a:hlinkClick r:id="" action="ppaction://media"/>
            <a:extLst>
              <a:ext uri="{FF2B5EF4-FFF2-40B4-BE49-F238E27FC236}">
                <a16:creationId xmlns:a16="http://schemas.microsoft.com/office/drawing/2014/main" id="{26E6A6AF-BD63-4AB5-8F10-7949ECA8CE8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5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32278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C7A88-5AE0-4040-98F4-9B66403DD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204864"/>
            <a:ext cx="8229600" cy="3816424"/>
          </a:xfrm>
        </p:spPr>
        <p:txBody>
          <a:bodyPr anchor="t"/>
          <a:lstStyle/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Large amounts of CCTV footage are generated every hour</a:t>
            </a:r>
          </a:p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Millions of surveillance cameras are in use across the country</a:t>
            </a:r>
          </a:p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Footage is mostly sparsely distributed with events</a:t>
            </a:r>
          </a:p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Manual analysis of footage is laborious and time consuming</a:t>
            </a:r>
          </a:p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There is need for smart tools to generate useful insights and summaries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BD96D4-35B9-4A56-B391-2C21FBE5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100811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Identification of Problem in the program Domain and Detailed Analysis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72" y="980728"/>
            <a:ext cx="8229600" cy="792088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Study of the Existing Systems and Feasibility of Project Proposal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372" y="2060848"/>
            <a:ext cx="8229600" cy="4065315"/>
          </a:xfrm>
        </p:spPr>
        <p:txBody>
          <a:bodyPr/>
          <a:lstStyle/>
          <a:p>
            <a:pPr algn="just"/>
            <a:r>
              <a:rPr lang="en-IN" sz="2400" dirty="0">
                <a:latin typeface="Times New Roman" pitchFamily="18" charset="0"/>
                <a:ea typeface="+mj-ea"/>
                <a:cs typeface="Times New Roman" pitchFamily="18" charset="0"/>
              </a:rPr>
              <a:t>Fast-Forwarding</a:t>
            </a:r>
          </a:p>
          <a:p>
            <a:pPr lvl="1" algn="just"/>
            <a:r>
              <a:rPr lang="en-IN" sz="2000" dirty="0">
                <a:latin typeface="Times New Roman" pitchFamily="18" charset="0"/>
                <a:ea typeface="+mj-ea"/>
                <a:cs typeface="Times New Roman" pitchFamily="18" charset="0"/>
              </a:rPr>
              <a:t>Primitive</a:t>
            </a:r>
          </a:p>
          <a:p>
            <a:pPr lvl="1" algn="just"/>
            <a:r>
              <a:rPr lang="en-IN" sz="2000" dirty="0">
                <a:latin typeface="Times New Roman" pitchFamily="18" charset="0"/>
                <a:ea typeface="+mj-ea"/>
                <a:cs typeface="Times New Roman" pitchFamily="18" charset="0"/>
              </a:rPr>
              <a:t>Chances of losing information</a:t>
            </a:r>
          </a:p>
          <a:p>
            <a:pPr lvl="1" algn="just"/>
            <a:r>
              <a:rPr lang="en-IN" sz="2000" dirty="0">
                <a:latin typeface="Times New Roman" pitchFamily="18" charset="0"/>
                <a:ea typeface="+mj-ea"/>
                <a:cs typeface="Times New Roman" pitchFamily="18" charset="0"/>
              </a:rPr>
              <a:t>Difficulty in analysis</a:t>
            </a:r>
          </a:p>
          <a:p>
            <a:pPr algn="just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Motion detection and concatenation</a:t>
            </a:r>
          </a:p>
          <a:p>
            <a:pPr lvl="1"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Room for further shortening the summary </a:t>
            </a:r>
          </a:p>
          <a:p>
            <a:pPr algn="just"/>
            <a:r>
              <a:rPr lang="en-IN" sz="2400" dirty="0">
                <a:latin typeface="Times New Roman" pitchFamily="18" charset="0"/>
                <a:ea typeface="+mj-ea"/>
                <a:cs typeface="Times New Roman" pitchFamily="18" charset="0"/>
              </a:rPr>
              <a:t>Overlapping optical flows in time dimension</a:t>
            </a:r>
          </a:p>
          <a:p>
            <a:pPr lvl="1" algn="just"/>
            <a:r>
              <a:rPr lang="en-IN" sz="1600" dirty="0">
                <a:latin typeface="Times New Roman" pitchFamily="18" charset="0"/>
                <a:ea typeface="+mj-ea"/>
                <a:cs typeface="Times New Roman" pitchFamily="18" charset="0"/>
              </a:rPr>
              <a:t>NP hard problem</a:t>
            </a:r>
          </a:p>
          <a:p>
            <a:pPr lvl="1" algn="just"/>
            <a:r>
              <a:rPr lang="en-IN" sz="1600" dirty="0">
                <a:latin typeface="Times New Roman" pitchFamily="18" charset="0"/>
                <a:ea typeface="+mj-ea"/>
                <a:cs typeface="Times New Roman" pitchFamily="18" charset="0"/>
              </a:rPr>
              <a:t>Existing systems are proprietary</a:t>
            </a:r>
          </a:p>
          <a:p>
            <a:pPr algn="just"/>
            <a:endParaRPr lang="en-IN" sz="240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603766"/>
              </p:ext>
            </p:extLst>
          </p:nvPr>
        </p:nvGraphicFramePr>
        <p:xfrm>
          <a:off x="426369" y="1340768"/>
          <a:ext cx="8291262" cy="4721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3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Year,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Name  of the Journal/Conference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Title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Authors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Model/Sub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Model used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Challenges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Limitations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AAAI Conference on Artificial Intelligence. 2018.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Deep Reinforcement Learning for Unsupervised Video Summarization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Zhou,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Kaiyang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Yu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Qiao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Tao Xiang.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LSTM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End to end summarization of movies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Computationally expensive, Not suitable for CCTV video footage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484621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Computer Vision and Pattern Recognition, 2006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Making a Long Video Short: Dynamic Video Synopsis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Rav-Acha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Alex, Yael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Shmuel Peleg.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Motion detection-based synopsis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Methodology for rearrangement of video clips in time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Not based on any queries other than time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ICCV 2007. IEEE 11th International Conference on. IEEE, 2007.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Webcam Synopsis: Peeking Around the World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Yael, et al.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2 phase approach to summarization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Object queue to deal with limited storage space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 smart querying based on objects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Literature Review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634769"/>
              </p:ext>
            </p:extLst>
          </p:nvPr>
        </p:nvGraphicFramePr>
        <p:xfrm>
          <a:off x="309948" y="1124744"/>
          <a:ext cx="8524104" cy="5190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1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28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Year,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Name  of the Journal/Conference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Title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Authors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Model/Sub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Model used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Challenges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Limitations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4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 Transactions on Pattern Analysis &amp; Machine Intelligence 11 (2008)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Non-Chronological Video Synopsis and Indexing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Yael, Alex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Rav-Acha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Shmuel Peleg.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Storage of original video frames along with extracted tubes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Method for indexing the summary video to link back to the original video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 smart querying based on objects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50307"/>
                  </a:ext>
                </a:extLst>
              </a:tr>
              <a:tr h="1419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Computer Vision and Pattern Recognition (CVPR), 2016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You Only Look Once, Unified Real-time object Detection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Joseph Redman, Santhosh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Divvala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Ross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Girshick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Ali Farhadi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YOLO 24 layered CNN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Real-time object detection and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localisation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Lesser accuracy compared to other standard models.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138434"/>
                  </a:ext>
                </a:extLst>
              </a:tr>
              <a:tr h="136053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ELSEVIER Pattern Recognition Letters, 2014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Efficient adaptive </a:t>
                      </a:r>
                      <a:r>
                        <a:rPr lang="fr-FR" sz="14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density</a:t>
                      </a:r>
                      <a:r>
                        <a:rPr lang="fr-FR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estimation per image pixel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the task of background subtraction</a:t>
                      </a:r>
                      <a:endParaRPr lang="en-US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Zoran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Zivkovic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 Ferdinand van der Heijden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MOG2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Pixel by pixel dynamic selection of number of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Guassians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Susceptibility to noise, computationally expensive.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332044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Literature Review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73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1198</Words>
  <Application>Microsoft Office PowerPoint</Application>
  <PresentationFormat>On-screen Show (4:3)</PresentationFormat>
  <Paragraphs>238</Paragraphs>
  <Slides>35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Garamond</vt:lpstr>
      <vt:lpstr>Times New Roman</vt:lpstr>
      <vt:lpstr>Wingdings</vt:lpstr>
      <vt:lpstr>Office Theme</vt:lpstr>
      <vt:lpstr>PowerPoint Presentation</vt:lpstr>
      <vt:lpstr>PowerPoint Presentation</vt:lpstr>
      <vt:lpstr>Agenda</vt:lpstr>
      <vt:lpstr>Initial Concept – Input Video</vt:lpstr>
      <vt:lpstr>Initial Concept – Output Video</vt:lpstr>
      <vt:lpstr>Identification of Problem in the program Domain and Detailed Analysis</vt:lpstr>
      <vt:lpstr>Study of the Existing Systems and Feasibility of Project Proposal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 – Phase 1 </vt:lpstr>
      <vt:lpstr>Methodology – Phase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 Level (Structure Chart)</vt:lpstr>
      <vt:lpstr>Motion detection and masking</vt:lpstr>
      <vt:lpstr>Implementation Flowcharts</vt:lpstr>
      <vt:lpstr>PowerPoint Presentation</vt:lpstr>
      <vt:lpstr>Cost Functions</vt:lpstr>
      <vt:lpstr>Cost Functions</vt:lpstr>
      <vt:lpstr>Experimental Analysis</vt:lpstr>
      <vt:lpstr>Experimental Analysis</vt:lpstr>
      <vt:lpstr>Experimental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Abhishek Krishna</cp:lastModifiedBy>
  <cp:revision>106</cp:revision>
  <dcterms:created xsi:type="dcterms:W3CDTF">2017-07-24T09:12:31Z</dcterms:created>
  <dcterms:modified xsi:type="dcterms:W3CDTF">2019-05-14T23:30:56Z</dcterms:modified>
</cp:coreProperties>
</file>